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56" r:id="rId2"/>
    <p:sldId id="267" r:id="rId3"/>
    <p:sldId id="268" r:id="rId4"/>
    <p:sldId id="257" r:id="rId5"/>
    <p:sldId id="258" r:id="rId6"/>
    <p:sldId id="263" r:id="rId7"/>
    <p:sldId id="264" r:id="rId8"/>
    <p:sldId id="259" r:id="rId9"/>
    <p:sldId id="265" r:id="rId10"/>
    <p:sldId id="262" r:id="rId11"/>
    <p:sldId id="260" r:id="rId12"/>
    <p:sldId id="26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38" autoAdjust="0"/>
    <p:restoredTop sz="93542" autoAdjust="0"/>
  </p:normalViewPr>
  <p:slideViewPr>
    <p:cSldViewPr snapToGrid="0">
      <p:cViewPr>
        <p:scale>
          <a:sx n="60" d="100"/>
          <a:sy n="60" d="100"/>
        </p:scale>
        <p:origin x="100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005961-612C-4648-B49E-4F5798CE78C7}" type="datetimeFigureOut">
              <a:rPr lang="en-US" smtClean="0"/>
              <a:t>1/15/2015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6BAD45-2F51-4BFD-B1B7-A83CEF5A3FC6}" type="slidenum">
              <a:rPr lang="en-US" smtClean="0"/>
              <a:t>‹#›</a:t>
            </a:fld>
            <a:endParaRPr lang="en-US"/>
          </a:p>
        </p:txBody>
      </p:sp>
    </p:spTree>
    <p:extLst>
      <p:ext uri="{BB962C8B-B14F-4D97-AF65-F5344CB8AC3E}">
        <p14:creationId xmlns:p14="http://schemas.microsoft.com/office/powerpoint/2010/main" val="386648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41350" y="1162050"/>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9DC956-C2FD-4E5C-B163-95286CABFD35}" type="slidenum">
              <a:rPr lang="en-US" smtClean="0"/>
              <a:t>2</a:t>
            </a:fld>
            <a:endParaRPr lang="en-US"/>
          </a:p>
        </p:txBody>
      </p:sp>
    </p:spTree>
    <p:extLst>
      <p:ext uri="{BB962C8B-B14F-4D97-AF65-F5344CB8AC3E}">
        <p14:creationId xmlns:p14="http://schemas.microsoft.com/office/powerpoint/2010/main" val="8434946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dirty="0" smtClean="0"/>
              <a:t>В ГАЛИЛЕЕ</a:t>
            </a:r>
          </a:p>
          <a:p>
            <a:r>
              <a:rPr lang="ru-RU" dirty="0" smtClean="0"/>
              <a:t>Служение в Галилее близится к концу ( Мф. 9:27-38;Мк. 6:6)</a:t>
            </a:r>
          </a:p>
          <a:p>
            <a:r>
              <a:rPr lang="ru-RU" dirty="0" smtClean="0"/>
              <a:t>Первый раз Иисус Христос обошел Галилею с проповедью Евангелия после молитвы в пустынном месте ( </a:t>
            </a:r>
            <a:r>
              <a:rPr lang="ru-RU" dirty="0" err="1" smtClean="0"/>
              <a:t>Мк</a:t>
            </a:r>
            <a:r>
              <a:rPr lang="ru-RU" dirty="0" smtClean="0"/>
              <a:t>. 1:35-39; </a:t>
            </a:r>
            <a:r>
              <a:rPr lang="ru-RU" dirty="0" err="1" smtClean="0"/>
              <a:t>Лк</a:t>
            </a:r>
            <a:r>
              <a:rPr lang="ru-RU" dirty="0" smtClean="0"/>
              <a:t>. 4:42-44). Второй раз - после прощения грешницы в доме фарисея Симона ( </a:t>
            </a:r>
            <a:r>
              <a:rPr lang="ru-RU" dirty="0" err="1" smtClean="0"/>
              <a:t>Лк</a:t>
            </a:r>
            <a:r>
              <a:rPr lang="ru-RU" dirty="0" smtClean="0"/>
              <a:t>. 8:1-3 ). Третий раз - после исцеления двух слепых и бесноватого немого ( Мф. 9:27-38 ).</a:t>
            </a:r>
          </a:p>
          <a:p>
            <a:r>
              <a:rPr lang="ru-RU" dirty="0" smtClean="0"/>
              <a:t>Последнее посещение Назарета ( Мф. 13:54-58; </a:t>
            </a:r>
            <a:r>
              <a:rPr lang="ru-RU" dirty="0" err="1" smtClean="0"/>
              <a:t>Мк</a:t>
            </a:r>
            <a:r>
              <a:rPr lang="ru-RU" dirty="0" smtClean="0"/>
              <a:t>. 6:1)</a:t>
            </a:r>
          </a:p>
          <a:p>
            <a:r>
              <a:rPr lang="ru-RU" dirty="0" smtClean="0"/>
              <a:t>Придя в Назарет , Иисус начал учить народ в синагоге. При предыдущем посещении жители Назарета отвергли Его учение, а Самого Иисуса хотели сбросить со скалы. На этот раз людей поразили мудрость и сила Иисуса, но тем не менее они вновь отвергли Его, Которого знали как сына плотника. Говоря о Нем между собою, они спрашивали: "...откуда у Него такая премудрость и силы? Не плотников ли Он сын? не Его ли Мать называется Мария, и братья Его Иаков и </a:t>
            </a:r>
            <a:r>
              <a:rPr lang="ru-RU" dirty="0" err="1" smtClean="0"/>
              <a:t>Иосий</a:t>
            </a:r>
            <a:r>
              <a:rPr lang="ru-RU" dirty="0" smtClean="0"/>
              <a:t>, и Симон, и Иуда? И сестры Его не все ли между нами? Откуда же у Него все это?" (Мф. 13:54-56).</a:t>
            </a:r>
          </a:p>
          <a:p>
            <a:r>
              <a:rPr lang="ru-RU" dirty="0" smtClean="0"/>
              <a:t>Итак, жители Назарета не только отказались поверить Иисусу, но и всячески мешали Его служению в этом городе. Сложность ситуации состояла в том, что они видели в Иисусе всего лишь человека, который вырос на их глазах. Мысль о том, что этот "обычный" человек и есть обещанный Мессия, не вмещалась в их сознании. Их чувства переданы евангелистом в словах "и соблазнились о Нем". Иисус не удивился этому, а лишь сказал: "...не бывает пророк без чести, разве только в отечестве своем и в доме своем. И не совершил там многих чудес по неверию их" (Мф. 13:57-58).</a:t>
            </a:r>
          </a:p>
          <a:p>
            <a:r>
              <a:rPr lang="ru-RU" dirty="0" smtClean="0"/>
              <a:t>Послание двенадцати ( Мф. 10:1-42; </a:t>
            </a:r>
            <a:r>
              <a:rPr lang="ru-RU" dirty="0" err="1" smtClean="0"/>
              <a:t>Мк</a:t>
            </a:r>
            <a:r>
              <a:rPr lang="ru-RU" dirty="0" smtClean="0"/>
              <a:t>. 6:7-13; </a:t>
            </a:r>
            <a:r>
              <a:rPr lang="ru-RU" dirty="0" err="1" smtClean="0"/>
              <a:t>Лк</a:t>
            </a:r>
            <a:r>
              <a:rPr lang="ru-RU" dirty="0" smtClean="0"/>
              <a:t>. 9:1-6)</a:t>
            </a:r>
          </a:p>
          <a:p>
            <a:r>
              <a:rPr lang="ru-RU" dirty="0" smtClean="0"/>
              <a:t>Иисус, видя состояние народа, призвал Своих учеников к молитве о работниках. Ученики приняли предложение Учителя и постарались служить своему народу. Видя их готовность и способность, Он призвал их к Себе, дал им наставление, затем наделил силою свыше и послал по два человека в разные места проповедовать Евангелие, изгонять бесов и исцелять больных.</a:t>
            </a:r>
          </a:p>
          <a:p>
            <a:r>
              <a:rPr lang="ru-RU" dirty="0" smtClean="0"/>
              <a:t>После того как Иисус послал двенадцать апостолов проповедовать и исцелять ( </a:t>
            </a:r>
            <a:r>
              <a:rPr lang="ru-RU" dirty="0" err="1" smtClean="0"/>
              <a:t>Мк</a:t>
            </a:r>
            <a:r>
              <a:rPr lang="ru-RU" dirty="0" smtClean="0"/>
              <a:t>. 6:12-13; </a:t>
            </a:r>
            <a:r>
              <a:rPr lang="ru-RU" dirty="0" err="1" smtClean="0"/>
              <a:t>Лк</a:t>
            </a:r>
            <a:r>
              <a:rPr lang="ru-RU" dirty="0" smtClean="0"/>
              <a:t>. 9:6), Он и Сам совершил </a:t>
            </a:r>
            <a:r>
              <a:rPr lang="ru-RU" dirty="0" err="1" smtClean="0"/>
              <a:t>евангелизационное</a:t>
            </a:r>
            <a:r>
              <a:rPr lang="ru-RU" dirty="0" smtClean="0"/>
              <a:t> путешествие . Обратите внимание, что Иисус посещал города ( Мф. 11:1 ), в то время, как апостолы - селения (</a:t>
            </a:r>
            <a:r>
              <a:rPr lang="ru-RU" dirty="0" err="1" smtClean="0"/>
              <a:t>Лк</a:t>
            </a:r>
            <a:r>
              <a:rPr lang="ru-RU" dirty="0" smtClean="0"/>
              <a:t>. 9:6).</a:t>
            </a:r>
          </a:p>
          <a:p>
            <a:r>
              <a:rPr lang="ru-RU" dirty="0" smtClean="0"/>
              <a:t>Беспокойство царя Ирода ( Мф. 14:1-12; </a:t>
            </a:r>
            <a:r>
              <a:rPr lang="ru-RU" dirty="0" err="1" smtClean="0"/>
              <a:t>Мк</a:t>
            </a:r>
            <a:r>
              <a:rPr lang="ru-RU" dirty="0" smtClean="0"/>
              <a:t>. 6:14-29; </a:t>
            </a:r>
            <a:r>
              <a:rPr lang="ru-RU" dirty="0" err="1" smtClean="0"/>
              <a:t>Лк</a:t>
            </a:r>
            <a:r>
              <a:rPr lang="ru-RU" dirty="0" smtClean="0"/>
              <a:t>. 9:7-9)</a:t>
            </a:r>
          </a:p>
          <a:p>
            <a:r>
              <a:rPr lang="ru-RU" dirty="0" smtClean="0"/>
              <a:t>Центральным местом этого повествования является не смерть Иоанна Крестителя, а отношение царя Ирода, правителя Галилеи и </a:t>
            </a:r>
            <a:r>
              <a:rPr lang="ru-RU" dirty="0" err="1" smtClean="0"/>
              <a:t>Переи</a:t>
            </a:r>
            <a:r>
              <a:rPr lang="ru-RU" dirty="0" smtClean="0"/>
              <a:t>, к труду Иисуса.</a:t>
            </a:r>
          </a:p>
          <a:p>
            <a:r>
              <a:rPr lang="ru-RU" dirty="0" smtClean="0"/>
              <a:t>Можно понять чувства Ирода при воспоминании об Иоанне Крестителе, поскольку он приказал казнить человека, которого сам признавал праведным и святым (</a:t>
            </a:r>
            <a:r>
              <a:rPr lang="ru-RU" dirty="0" err="1" smtClean="0"/>
              <a:t>Мк</a:t>
            </a:r>
            <a:r>
              <a:rPr lang="ru-RU" dirty="0" smtClean="0"/>
              <a:t>. 6:20 ). Теперь Ирод "искал увидеть" Иисуса ( </a:t>
            </a:r>
            <a:r>
              <a:rPr lang="ru-RU" dirty="0" err="1" smtClean="0"/>
              <a:t>Лк</a:t>
            </a:r>
            <a:r>
              <a:rPr lang="ru-RU" dirty="0" smtClean="0"/>
              <a:t>. 9:9 ). Вероятно, у него были злые намерения, потому что с этого времени Иисус старался избегать его. (Сравните </a:t>
            </a:r>
            <a:r>
              <a:rPr lang="ru-RU" dirty="0" err="1" smtClean="0"/>
              <a:t>Лк</a:t>
            </a:r>
            <a:r>
              <a:rPr lang="ru-RU" dirty="0" smtClean="0"/>
              <a:t>. 13:31-32).</a:t>
            </a:r>
          </a:p>
          <a:p>
            <a:r>
              <a:rPr lang="ru-RU" dirty="0" smtClean="0"/>
              <a:t>Апостолы возвращаются в </a:t>
            </a:r>
            <a:r>
              <a:rPr lang="ru-RU" dirty="0" err="1" smtClean="0"/>
              <a:t>Капернаум</a:t>
            </a:r>
            <a:r>
              <a:rPr lang="ru-RU" dirty="0" smtClean="0"/>
              <a:t> (</a:t>
            </a:r>
            <a:r>
              <a:rPr lang="ru-RU" dirty="0" err="1" smtClean="0"/>
              <a:t>Мк</a:t>
            </a:r>
            <a:r>
              <a:rPr lang="ru-RU" dirty="0" smtClean="0"/>
              <a:t>. 6:30; </a:t>
            </a:r>
            <a:r>
              <a:rPr lang="ru-RU" dirty="0" err="1" smtClean="0"/>
              <a:t>Лк</a:t>
            </a:r>
            <a:r>
              <a:rPr lang="ru-RU" dirty="0" smtClean="0"/>
              <a:t>. 9:10)</a:t>
            </a:r>
          </a:p>
          <a:p>
            <a:r>
              <a:rPr lang="ru-RU" dirty="0" smtClean="0"/>
              <a:t>Приближался праздник Пасхи (Ин. 6:4). Двенадцать апостолов возвратились в </a:t>
            </a:r>
            <a:r>
              <a:rPr lang="ru-RU" dirty="0" err="1" smtClean="0"/>
              <a:t>Капернаум</a:t>
            </a:r>
            <a:r>
              <a:rPr lang="ru-RU" dirty="0" smtClean="0"/>
              <a:t> после нескольких недель служения с желанием рассказать Иисусу о сделанном. Так закончилось последнее организованное служение в Галилее. Иисус трудился там (ср. Ин. 7:1) и после этого, но этот труд уже не был широкой </a:t>
            </a:r>
            <a:r>
              <a:rPr lang="ru-RU" dirty="0" err="1" smtClean="0"/>
              <a:t>евангелизацией</a:t>
            </a:r>
            <a:r>
              <a:rPr lang="ru-RU" dirty="0" smtClean="0"/>
              <a:t>.</a:t>
            </a:r>
          </a:p>
          <a:p>
            <a:endParaRPr lang="en-US" dirty="0"/>
          </a:p>
        </p:txBody>
      </p:sp>
      <p:sp>
        <p:nvSpPr>
          <p:cNvPr id="4" name="Slide Number Placeholder 3"/>
          <p:cNvSpPr>
            <a:spLocks noGrp="1"/>
          </p:cNvSpPr>
          <p:nvPr>
            <p:ph type="sldNum" sz="quarter" idx="10"/>
          </p:nvPr>
        </p:nvSpPr>
        <p:spPr/>
        <p:txBody>
          <a:bodyPr/>
          <a:lstStyle/>
          <a:p>
            <a:fld id="{F66BAD45-2F51-4BFD-B1B7-A83CEF5A3FC6}" type="slidenum">
              <a:rPr lang="en-US" smtClean="0"/>
              <a:t>11</a:t>
            </a:fld>
            <a:endParaRPr lang="en-US"/>
          </a:p>
        </p:txBody>
      </p:sp>
    </p:spTree>
    <p:extLst>
      <p:ext uri="{BB962C8B-B14F-4D97-AF65-F5344CB8AC3E}">
        <p14:creationId xmlns:p14="http://schemas.microsoft.com/office/powerpoint/2010/main" val="7494003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dirty="0" smtClean="0"/>
              <a:t>У МОРЯ</a:t>
            </a:r>
          </a:p>
          <a:p>
            <a:r>
              <a:rPr lang="ru-RU" dirty="0" smtClean="0"/>
              <a:t>Временное пребывание в пустынном месте с апостолами ( Мф. 14:13; </a:t>
            </a:r>
            <a:r>
              <a:rPr lang="ru-RU" dirty="0" err="1" smtClean="0"/>
              <a:t>Мк</a:t>
            </a:r>
            <a:r>
              <a:rPr lang="ru-RU" dirty="0" smtClean="0"/>
              <a:t>. 6:31-33; </a:t>
            </a:r>
            <a:r>
              <a:rPr lang="ru-RU" dirty="0" err="1" smtClean="0"/>
              <a:t>Лк</a:t>
            </a:r>
            <a:r>
              <a:rPr lang="ru-RU" dirty="0" smtClean="0"/>
              <a:t>. 9:10-11; Ин. 6:1-3)</a:t>
            </a:r>
          </a:p>
          <a:p>
            <a:r>
              <a:rPr lang="ru-RU" dirty="0" smtClean="0"/>
              <a:t>Когда Иисус узнал о смерти Иоанна Крестителя, то удалился со Своими учениками в пустынное место. С этого времени Он главное внимание стал уделять им. По-видимому, Его цель теперь состояла в том, чтобы подготовить учеников к Своему уходу, а не пытаться убедить народ в том, что Он - Мессия.</a:t>
            </a:r>
          </a:p>
          <a:p>
            <a:r>
              <a:rPr lang="ru-RU" dirty="0" smtClean="0"/>
              <a:t>Насыщение пяти тысяч ( Мф. 14:14-21; </a:t>
            </a:r>
            <a:r>
              <a:rPr lang="ru-RU" dirty="0" err="1" smtClean="0"/>
              <a:t>Мк</a:t>
            </a:r>
            <a:r>
              <a:rPr lang="ru-RU" dirty="0" smtClean="0"/>
              <a:t>. 6:34-44; </a:t>
            </a:r>
            <a:r>
              <a:rPr lang="ru-RU" dirty="0" err="1" smtClean="0"/>
              <a:t>Лк</a:t>
            </a:r>
            <a:r>
              <a:rPr lang="ru-RU" dirty="0" smtClean="0"/>
              <a:t>. 9:11-17; Ин. 6:4-14)</a:t>
            </a:r>
          </a:p>
          <a:p>
            <a:r>
              <a:rPr lang="ru-RU" dirty="0" smtClean="0"/>
              <a:t>Апостолы, посланные Иисусом на проповедь Евангелия, успешно исполнили порученное. Вернувшись к Иисусу, они с радостью рассказали Ему обо всех благословенных переживаниях в исполненном труде. Выслушав их, Христос велел им удалиться в пустынное место для отдыха .</a:t>
            </a:r>
          </a:p>
          <a:p>
            <a:r>
              <a:rPr lang="ru-RU" dirty="0" smtClean="0"/>
              <a:t>Когда народ узнал о намерении Иисуса уйти с учениками в пустынное место, то поспешил туда же. Иисус не успел еще причалить со Своими учениками к берегу, как увидел многолюдную толпу, пришедшую раньше их. Иисус и здесь продолжал учить народ, исцелять больных. День клонился к вечеру, а люди все еще не расходились, и апостолы начали беспокоиться о том, как накормить собравшихся. Иисус Христос явил Свою силу, накормив пять тысяч человек необыкновенным образом. Он и здесь удовлетворил насущную нужду народа.</a:t>
            </a:r>
          </a:p>
          <a:p>
            <a:r>
              <a:rPr lang="ru-RU" dirty="0" smtClean="0"/>
              <a:t>Уединенная молитва ( Мф. 14:22-23; </a:t>
            </a:r>
            <a:r>
              <a:rPr lang="ru-RU" dirty="0" err="1" smtClean="0"/>
              <a:t>Мк</a:t>
            </a:r>
            <a:r>
              <a:rPr lang="ru-RU" dirty="0" smtClean="0"/>
              <a:t>. 6:45-46; Ин. 6:15)</a:t>
            </a:r>
          </a:p>
          <a:p>
            <a:r>
              <a:rPr lang="ru-RU" dirty="0" smtClean="0"/>
              <a:t>В популярности Иисуса таилось искушение для Него. Мог ли Он принять Царство, не взойдя на крест? Нет, не мог. Ибо Свое Царство Он должен был получить от Отца (</a:t>
            </a:r>
            <a:r>
              <a:rPr lang="ru-RU" dirty="0" err="1" smtClean="0"/>
              <a:t>Пс</a:t>
            </a:r>
            <a:r>
              <a:rPr lang="ru-RU" dirty="0" smtClean="0"/>
              <a:t>. 2:7-12; Дан. 7:13-14). Оно не могло прийти от мира сего (Ин. 18:36). Подчинившись воле Отца, Иисус должен был пойти иным путем. Прежде чем вступить на Царство как "лев из колена Иудина", Он должен был стать Агнцем, берущим на Себя грех мира. Поэтому Он проводил долгие часы в уединенной молитве.</a:t>
            </a:r>
          </a:p>
          <a:p>
            <a:r>
              <a:rPr lang="ru-RU" dirty="0" smtClean="0"/>
              <a:t>Хождение по морю ( Мф. 14:23-33; </a:t>
            </a:r>
            <a:r>
              <a:rPr lang="ru-RU" dirty="0" err="1" smtClean="0"/>
              <a:t>Мк</a:t>
            </a:r>
            <a:r>
              <a:rPr lang="ru-RU" dirty="0" smtClean="0"/>
              <a:t>. 6:47-52; Ин. 6:16-21)</a:t>
            </a:r>
          </a:p>
          <a:p>
            <a:r>
              <a:rPr lang="ru-RU" dirty="0" smtClean="0"/>
              <a:t>После насыщения пяти тысяч человек Иисус отпустил народ, ученикам Он велел отправиться обратно в </a:t>
            </a:r>
            <a:r>
              <a:rPr lang="ru-RU" dirty="0" err="1" smtClean="0"/>
              <a:t>Капернаум</a:t>
            </a:r>
            <a:r>
              <a:rPr lang="ru-RU" dirty="0" smtClean="0"/>
              <a:t>, или западную </a:t>
            </a:r>
            <a:r>
              <a:rPr lang="ru-RU" dirty="0" err="1" smtClean="0"/>
              <a:t>Вифсаиду</a:t>
            </a:r>
            <a:r>
              <a:rPr lang="ru-RU" dirty="0" smtClean="0"/>
              <a:t>, а Сам пошел на вершину горы, чтобы там в одиночестве помолиться.</a:t>
            </a:r>
          </a:p>
          <a:p>
            <a:r>
              <a:rPr lang="ru-RU" dirty="0" smtClean="0"/>
              <a:t>Как только лодка с учениками отплыла от берега, ветер усилился, лодку стали захлестывать волны, ученикам грозила гибель. Иисус по воде пошел к лодке. Приблизившись, Он сделал вид, что проходит мимо. Можем ли мы представить, насколько велик был страх и ужас учеников? И насколько велика была их радость, когда Иисус вошел в их лодку?</a:t>
            </a:r>
          </a:p>
          <a:p>
            <a:r>
              <a:rPr lang="ru-RU" dirty="0" smtClean="0"/>
              <a:t>Исцеление в </a:t>
            </a:r>
            <a:r>
              <a:rPr lang="ru-RU" dirty="0" err="1" smtClean="0"/>
              <a:t>Геннисаретской</a:t>
            </a:r>
            <a:r>
              <a:rPr lang="ru-RU" dirty="0" smtClean="0"/>
              <a:t> земле ( Мф. 14:34-36; </a:t>
            </a:r>
            <a:r>
              <a:rPr lang="ru-RU" dirty="0" err="1" smtClean="0"/>
              <a:t>Мк</a:t>
            </a:r>
            <a:r>
              <a:rPr lang="ru-RU" dirty="0" smtClean="0"/>
              <a:t>. 6:53-56)</a:t>
            </a:r>
          </a:p>
          <a:p>
            <a:r>
              <a:rPr lang="ru-RU" dirty="0" smtClean="0"/>
              <a:t>Жители </a:t>
            </a:r>
            <a:r>
              <a:rPr lang="ru-RU" dirty="0" err="1" smtClean="0"/>
              <a:t>Геннисаретской</a:t>
            </a:r>
            <a:r>
              <a:rPr lang="ru-RU" dirty="0" smtClean="0"/>
              <a:t> земли, узнав о прибытии Иисуса, принесли к Нему всех больных. "И просили Его, чтобы только прикоснуться к краю одежды Его..." (Мф. 14:36) Видимо, они хорошо помнили, как исцелилась страдавшая кровотечением женщина, едва коснувшись одежды Иисуса. Эти люди не сомневались, что Он - великий Исцелитель, но до конца не понимали, Кем был Иисус на самом деле. Ученики же Его все более возрастали в понимании истинной сущности Своего Учителя.</a:t>
            </a:r>
          </a:p>
          <a:p>
            <a:r>
              <a:rPr lang="ru-RU" dirty="0" smtClean="0"/>
              <a:t>У МОРЯ</a:t>
            </a:r>
          </a:p>
          <a:p>
            <a:r>
              <a:rPr lang="ru-RU" dirty="0" smtClean="0"/>
              <a:t>Возвращение в </a:t>
            </a:r>
            <a:r>
              <a:rPr lang="ru-RU" dirty="0" err="1" smtClean="0"/>
              <a:t>Капернаум</a:t>
            </a:r>
            <a:r>
              <a:rPr lang="ru-RU" dirty="0" smtClean="0"/>
              <a:t>; учение в синагоге ( Ин. 6:22-59)</a:t>
            </a:r>
          </a:p>
          <a:p>
            <a:r>
              <a:rPr lang="ru-RU" dirty="0" smtClean="0"/>
              <a:t>Когда Иисус Христос с учениками вернулся в </a:t>
            </a:r>
            <a:r>
              <a:rPr lang="ru-RU" dirty="0" err="1" smtClean="0"/>
              <a:t>Капернаум</a:t>
            </a:r>
            <a:r>
              <a:rPr lang="ru-RU" dirty="0" smtClean="0"/>
              <a:t>, народ продолжал искать Его на другом берегу моря. Люди очень удивились, узнав, что Иисус уже в Галилее. Когда и как Он мог туда прибыть? Эта загадка еще больше привлекла к Нему внимание. Иисус опять был окружен народом, и Его спросили: "</a:t>
            </a:r>
            <a:r>
              <a:rPr lang="ru-RU" b="1" i="1" dirty="0" smtClean="0"/>
              <a:t>...Равви! когда Ты сюда пришел?</a:t>
            </a:r>
            <a:r>
              <a:rPr lang="ru-RU" dirty="0" smtClean="0"/>
              <a:t>" (Ин. 6:25).</a:t>
            </a:r>
          </a:p>
          <a:p>
            <a:r>
              <a:rPr lang="ru-RU" dirty="0" smtClean="0"/>
              <a:t>Беседа Христа в </a:t>
            </a:r>
            <a:r>
              <a:rPr lang="ru-RU" dirty="0" err="1" smtClean="0"/>
              <a:t>капернаумской</a:t>
            </a:r>
            <a:r>
              <a:rPr lang="ru-RU" dirty="0" smtClean="0"/>
              <a:t> синагоге вызвала большое волнение и спор между иудеями, а также послужила соблазном многим Его ученикам. Они отошли от Него и уже не ходили с Ним. Иисус предложил право выбора и двенадцати апостолам уйти или продолжать следовать за Ним. Тогда Петр сказал: "Господи! к кому нам идти? Ты имеешь глаголы вечной жизни, и мы уверовали и познали, что Ты - Христос, Сын Бога живого"(Ин. 6:68). Во время этого разговора со Своими учениками Иисус Христос сказал, что один из них дьявол.</a:t>
            </a:r>
          </a:p>
          <a:p>
            <a:r>
              <a:rPr lang="ru-RU" dirty="0" smtClean="0"/>
              <a:t>Оставлен большинством сторонников ( Ин. 6:60-71)</a:t>
            </a:r>
          </a:p>
          <a:p>
            <a:r>
              <a:rPr lang="ru-RU" dirty="0" smtClean="0"/>
              <a:t>Начав кое-что понимать в учении Иисуса, многие из слушавших не соглашались с Ним. Теперь уже не только враждебно настроенные к Нему фарисеи и саддукеи, но и многие из Его галилейских учеников откровенно недоумевали. Энтузиазм в народе быстро падал, т.к. иудеи начали понимать, что Он не собирается освобождать их из-под римского владычества.</a:t>
            </a:r>
          </a:p>
          <a:p>
            <a:r>
              <a:rPr lang="ru-RU" dirty="0" smtClean="0"/>
              <a:t>Возможно, Он и великий целитель, рассуждали они, но что за странные слова Он говорит и как можно такое слушать? Его нежелание стать "царем" в их понимании, Его требование такой веры, которая связывала бы каждого человека с Богом личными узами, Его учение об искуплении и подчеркнутое провозглашение Им неспособности человека спасти себя без содействия Божией силы - оттолкнули от Христа многих последователей, которые сопровождали Его, называя себя Его учениками.</a:t>
            </a:r>
          </a:p>
          <a:p>
            <a:r>
              <a:rPr lang="ru-RU" dirty="0" smtClean="0"/>
              <a:t>Отпадение "многих" не могло не подействовать на апостолов, ибо и они не вполне понимали Его слова, значение которых уразумели полностью лишь после Его воскресения. Отсюда вопрос Иисуса: "...не хотите ли и вы отойти?" (Ин. 6:67).</a:t>
            </a:r>
          </a:p>
          <a:p>
            <a:r>
              <a:rPr lang="ru-RU" dirty="0" smtClean="0"/>
              <a:t>В ответ апостол Петр, как бы выступая от имени остальных учеников, исповедал веру в Иисуса. И для них путь понимания истины оказался нелегким. Петр уже был убежден в том, что слова Иисуса ведут к жизни вечной. "И мы уверовали и познали, что Ты Христос, Сын Бога живого",- торжественно провозгласил он, тем самым еще раз признав в Иисусе Мессию (Ин. 6:68-69). </a:t>
            </a:r>
            <a:br>
              <a:rPr lang="ru-RU" dirty="0" smtClean="0"/>
            </a:br>
            <a:endParaRPr lang="ru-RU" dirty="0" smtClean="0"/>
          </a:p>
          <a:p>
            <a:endParaRPr lang="en-US" dirty="0"/>
          </a:p>
        </p:txBody>
      </p:sp>
      <p:sp>
        <p:nvSpPr>
          <p:cNvPr id="4" name="Slide Number Placeholder 3"/>
          <p:cNvSpPr>
            <a:spLocks noGrp="1"/>
          </p:cNvSpPr>
          <p:nvPr>
            <p:ph type="sldNum" sz="quarter" idx="10"/>
          </p:nvPr>
        </p:nvSpPr>
        <p:spPr/>
        <p:txBody>
          <a:bodyPr/>
          <a:lstStyle/>
          <a:p>
            <a:fld id="{F66BAD45-2F51-4BFD-B1B7-A83CEF5A3FC6}" type="slidenum">
              <a:rPr lang="en-US" smtClean="0"/>
              <a:t>12</a:t>
            </a:fld>
            <a:endParaRPr lang="en-US"/>
          </a:p>
        </p:txBody>
      </p:sp>
    </p:spTree>
    <p:extLst>
      <p:ext uri="{BB962C8B-B14F-4D97-AF65-F5344CB8AC3E}">
        <p14:creationId xmlns:p14="http://schemas.microsoft.com/office/powerpoint/2010/main" val="2672763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41350" y="1162050"/>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9DC956-C2FD-4E5C-B163-95286CABFD35}" type="slidenum">
              <a:rPr lang="en-US" smtClean="0"/>
              <a:t>3</a:t>
            </a:fld>
            <a:endParaRPr lang="en-US"/>
          </a:p>
        </p:txBody>
      </p:sp>
    </p:spTree>
    <p:extLst>
      <p:ext uri="{BB962C8B-B14F-4D97-AF65-F5344CB8AC3E}">
        <p14:creationId xmlns:p14="http://schemas.microsoft.com/office/powerpoint/2010/main" val="27353731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dirty="0" smtClean="0"/>
              <a:t>СРЕДНИЙ ГАЛИЛЕЙСКИЙ ПЕРИОД </a:t>
            </a:r>
          </a:p>
          <a:p>
            <a:r>
              <a:rPr lang="ru-RU" dirty="0" smtClean="0"/>
              <a:t>Завершив раннее галилейское служение, Иисус направился в Иерусалим для участия в праздновании Пасхи (Ин. 5:1). После возвращения из Иерусалима в </a:t>
            </a:r>
            <a:r>
              <a:rPr lang="ru-RU" dirty="0" err="1" smtClean="0"/>
              <a:t>Капернаум</a:t>
            </a:r>
            <a:r>
              <a:rPr lang="ru-RU" dirty="0" smtClean="0"/>
              <a:t> начался самый активный и плодотворный период Его общественного служения, который называют средним галилейским периодом, длился он примерно десять месяцев. В Евангелиях этот период описан очень подробно, поэтому в изучаемом уроке будут упомянуты только основные события этого служения.</a:t>
            </a:r>
          </a:p>
          <a:p>
            <a:r>
              <a:rPr lang="ru-RU" dirty="0" smtClean="0"/>
              <a:t>Обратите внимание на следующие моменты:</a:t>
            </a:r>
          </a:p>
          <a:p>
            <a:r>
              <a:rPr lang="ru-RU" dirty="0" smtClean="0"/>
              <a:t>1. Средний галилейский период служения Христа начался только после Его возвращения из Иерусалима. События служений Иисуса, начиная со II стадии (близ моря), повторялись:</a:t>
            </a:r>
          </a:p>
          <a:p>
            <a:r>
              <a:rPr lang="ru-RU" b="1" dirty="0" smtClean="0"/>
              <a:t>У моря</a:t>
            </a:r>
            <a:endParaRPr lang="ru-RU" dirty="0" smtClean="0"/>
          </a:p>
          <a:p>
            <a:r>
              <a:rPr lang="ru-RU" b="1" dirty="0" smtClean="0"/>
              <a:t>В Галилее</a:t>
            </a:r>
            <a:endParaRPr lang="ru-RU" dirty="0" smtClean="0"/>
          </a:p>
          <a:p>
            <a:r>
              <a:rPr lang="ru-RU" b="1" dirty="0" smtClean="0"/>
              <a:t>У моря</a:t>
            </a:r>
            <a:endParaRPr lang="ru-RU" dirty="0" smtClean="0"/>
          </a:p>
          <a:p>
            <a:r>
              <a:rPr lang="ru-RU" b="1" dirty="0" smtClean="0"/>
              <a:t>В Галилее</a:t>
            </a:r>
            <a:endParaRPr lang="ru-RU" dirty="0" smtClean="0"/>
          </a:p>
          <a:p>
            <a:r>
              <a:rPr lang="ru-RU" b="1" dirty="0" smtClean="0"/>
              <a:t>У моря</a:t>
            </a:r>
            <a:endParaRPr lang="ru-RU" dirty="0" smtClean="0"/>
          </a:p>
          <a:p>
            <a:r>
              <a:rPr lang="ru-RU" dirty="0" smtClean="0"/>
              <a:t>Каждая из стадий среднего галилейского периода завершалась возвращением Иисуса в </a:t>
            </a:r>
            <a:r>
              <a:rPr lang="ru-RU" dirty="0" err="1" smtClean="0"/>
              <a:t>Капернаум</a:t>
            </a:r>
            <a:r>
              <a:rPr lang="ru-RU" dirty="0" smtClean="0"/>
              <a:t>, который был центром Его деятельности в этот период.</a:t>
            </a:r>
          </a:p>
          <a:p>
            <a:r>
              <a:rPr lang="ru-RU" dirty="0" smtClean="0"/>
              <a:t>2. Изучая эпизоды каждой стадии, постарайтесь определить для себя, какой вид служения нес Иисус: обучал, проповедовал, совершал чудеса. Из предыдущих уроков вспомните, какую основную цель преследовал Христос, совершая чудеса.</a:t>
            </a:r>
          </a:p>
          <a:p>
            <a:r>
              <a:rPr lang="ru-RU" dirty="0" smtClean="0"/>
              <a:t>3. Иисус всегда старался объяснить, показать людям, Кто Он. Отметьте для себя, как Его принимали ученики и люди.</a:t>
            </a:r>
          </a:p>
          <a:p>
            <a:r>
              <a:rPr lang="ru-RU" dirty="0" smtClean="0"/>
              <a:t>4. В Иерусалиме в начале этого периода возникло сопротивление Иисусу, которое привело к тому, что от Него ушли некоторые ученики.</a:t>
            </a:r>
          </a:p>
          <a:p>
            <a:r>
              <a:rPr lang="ru-RU" dirty="0" smtClean="0"/>
              <a:t>5. Евангелие от Иоанна не освещает большую часть среднего галилейского периода.</a:t>
            </a:r>
          </a:p>
          <a:p>
            <a:r>
              <a:rPr lang="ru-RU" dirty="0" smtClean="0"/>
              <a:t>Трудно выделить основное служение Иисуса в этот период. Он уделял много внимания Своим ученикам, жителям городов и селений Галилеи. Цитаты, приведенные в этом уроке, освещают узловые моменты евангельского повествования. Прилежное изучение этих мест Писания даст вам возможность понять общественное служение Иисуса в Галилее.</a:t>
            </a:r>
          </a:p>
          <a:p>
            <a:endParaRPr lang="en-US" dirty="0"/>
          </a:p>
        </p:txBody>
      </p:sp>
      <p:sp>
        <p:nvSpPr>
          <p:cNvPr id="4" name="Slide Number Placeholder 3"/>
          <p:cNvSpPr>
            <a:spLocks noGrp="1"/>
          </p:cNvSpPr>
          <p:nvPr>
            <p:ph type="sldNum" sz="quarter" idx="10"/>
          </p:nvPr>
        </p:nvSpPr>
        <p:spPr/>
        <p:txBody>
          <a:bodyPr/>
          <a:lstStyle/>
          <a:p>
            <a:fld id="{F66BAD45-2F51-4BFD-B1B7-A83CEF5A3FC6}" type="slidenum">
              <a:rPr lang="en-US" smtClean="0"/>
              <a:t>4</a:t>
            </a:fld>
            <a:endParaRPr lang="en-US"/>
          </a:p>
        </p:txBody>
      </p:sp>
    </p:spTree>
    <p:extLst>
      <p:ext uri="{BB962C8B-B14F-4D97-AF65-F5344CB8AC3E}">
        <p14:creationId xmlns:p14="http://schemas.microsoft.com/office/powerpoint/2010/main" val="2061601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dirty="0" smtClean="0"/>
              <a:t>В ИЕРУСАЛИМЕ И НА ПУТИ В ГАЛИЛЕЮ </a:t>
            </a:r>
          </a:p>
          <a:p>
            <a:r>
              <a:rPr lang="ru-RU" dirty="0" smtClean="0"/>
              <a:t>Иисус воспользовался праздником Пасхи, чтобы еще яснее продемонстрировать евреям, Кто Он есть. Три поступка Иисуса, как считали иудеи, нарушили закон о субботе.</a:t>
            </a:r>
          </a:p>
          <a:p>
            <a:r>
              <a:rPr lang="ru-RU" dirty="0" smtClean="0"/>
              <a:t>Исцеление больного ( Ин. 5:1-47)</a:t>
            </a:r>
          </a:p>
          <a:p>
            <a:r>
              <a:rPr lang="ru-RU" dirty="0" smtClean="0"/>
              <a:t>"После сего был праздник Иудейский..." (Ин. 5:1). Какой именно праздник, точно неизвестно, но большинство богословов считают этот праздник Пасхой.</a:t>
            </a:r>
          </a:p>
          <a:p>
            <a:r>
              <a:rPr lang="ru-RU" dirty="0" smtClean="0"/>
              <a:t>Иисус Христос в субботу направился в Иерусалимский храм . Проходя мимо купальни храма, вода в которой считалась целебной, среди множества больных Он обратил особое внимание на беспомощного человека. Иисус заговорил с ним и, выслушав его печальную историю, как власть имеющий сказал ему: "...встань, возьми постель твою и ходи". Больной тотчас исцелился.</a:t>
            </a:r>
          </a:p>
          <a:p>
            <a:r>
              <a:rPr lang="ru-RU" dirty="0" smtClean="0"/>
              <a:t>"...Сегодня суббота; не должно тебе брать постели",- упрекнули иудеи исцеленного. Ссылаясь на </a:t>
            </a:r>
            <a:r>
              <a:rPr lang="ru-RU" dirty="0" err="1" smtClean="0"/>
              <a:t>Иер</a:t>
            </a:r>
            <a:r>
              <a:rPr lang="ru-RU" dirty="0" smtClean="0"/>
              <a:t>. 17:21-22, раввины строго ограничивали вес поклажи, которую можно было переносить на себе в субботу. Позволялось брать только одну сушеную смокву, меда, сколько нужно для помазания раны больному, воды, чтобы достаточно было приготовить лекарство для больных глаз, и чернил не больше, чем для написания двух букв. Учитывая эти ограничения, неудивительно, что выздоровевшего строго отчитали. Ведь он нес не смокву, а постель. На их замечания больной ответил: "...Кто меня исцелил, Тот мне сказал: возьми постель твою и ходи" (Ин. 5:11).</a:t>
            </a:r>
          </a:p>
          <a:p>
            <a:r>
              <a:rPr lang="ru-RU" dirty="0" smtClean="0"/>
              <a:t>Срывание колосьев ( Мф. 12:1-8; </a:t>
            </a:r>
            <a:r>
              <a:rPr lang="ru-RU" dirty="0" err="1" smtClean="0"/>
              <a:t>Мк</a:t>
            </a:r>
            <a:r>
              <a:rPr lang="ru-RU" dirty="0" smtClean="0"/>
              <a:t>. 2:23-28; </a:t>
            </a:r>
            <a:r>
              <a:rPr lang="ru-RU" dirty="0" err="1" smtClean="0"/>
              <a:t>Лк</a:t>
            </a:r>
            <a:r>
              <a:rPr lang="ru-RU" dirty="0" smtClean="0"/>
              <a:t>. 6:1-5)</a:t>
            </a:r>
          </a:p>
          <a:p>
            <a:r>
              <a:rPr lang="ru-RU" dirty="0" smtClean="0"/>
              <a:t>Возвращаясь из Иерусалима в Галилею , Иисус проходил мимо поля . Ученики, проголодавшись, срывали колосья, растирали их в руках и ели. Фарисеи осудили учеников за нарушение субботы и упрекнули за это Иисуса. Они полагали, что срывать колосья - то же, что и жать; растирать их в руках - то же, что молотить. Иисус ответил фарисеям текстами из Ветхого Завета и закончил словами: "Сын Человеческий есть господин и субботы".</a:t>
            </a:r>
          </a:p>
          <a:p>
            <a:r>
              <a:rPr lang="ru-RU" dirty="0" smtClean="0"/>
              <a:t>Исцеление сухорукого ( Мф. 12:9-14; </a:t>
            </a:r>
            <a:r>
              <a:rPr lang="ru-RU" dirty="0" err="1" smtClean="0"/>
              <a:t>Мк</a:t>
            </a:r>
            <a:r>
              <a:rPr lang="ru-RU" dirty="0" smtClean="0"/>
              <a:t>. 3:1-6; </a:t>
            </a:r>
            <a:r>
              <a:rPr lang="ru-RU" dirty="0" err="1" smtClean="0"/>
              <a:t>Лк</a:t>
            </a:r>
            <a:r>
              <a:rPr lang="ru-RU" dirty="0" smtClean="0"/>
              <a:t>. 6:6-11)</a:t>
            </a:r>
          </a:p>
          <a:p>
            <a:r>
              <a:rPr lang="ru-RU" dirty="0" smtClean="0"/>
              <a:t>Зайдя в синагогу , Иисус увидел больного, у которого правая рука была сухая. Оказывать помощь в субботу запрещалось, также запрещалось посещать больных и утешать огорченных. Несмотря на эти запреты, Иисус исцелил сухорукого, да еще в синагоге, в присутствии множества верующих, книжников и фарисеев. Тем самым Иисус показал, что в субботу можно делать добро и сколь далеки фарисеи от правильного понимания субботы. Выйдя из синагоги, Он направился к Галилейскому морю, и множество людей последовало за Ним.</a:t>
            </a:r>
          </a:p>
          <a:p>
            <a:endParaRPr lang="en-US" dirty="0"/>
          </a:p>
        </p:txBody>
      </p:sp>
      <p:sp>
        <p:nvSpPr>
          <p:cNvPr id="4" name="Slide Number Placeholder 3"/>
          <p:cNvSpPr>
            <a:spLocks noGrp="1"/>
          </p:cNvSpPr>
          <p:nvPr>
            <p:ph type="sldNum" sz="quarter" idx="10"/>
          </p:nvPr>
        </p:nvSpPr>
        <p:spPr/>
        <p:txBody>
          <a:bodyPr/>
          <a:lstStyle/>
          <a:p>
            <a:fld id="{F66BAD45-2F51-4BFD-B1B7-A83CEF5A3FC6}" type="slidenum">
              <a:rPr lang="en-US" smtClean="0"/>
              <a:t>5</a:t>
            </a:fld>
            <a:endParaRPr lang="en-US"/>
          </a:p>
        </p:txBody>
      </p:sp>
    </p:spTree>
    <p:extLst>
      <p:ext uri="{BB962C8B-B14F-4D97-AF65-F5344CB8AC3E}">
        <p14:creationId xmlns:p14="http://schemas.microsoft.com/office/powerpoint/2010/main" val="20290050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dirty="0" smtClean="0"/>
              <a:t>У МОРЯ ГАЛИЛЕЙСКОГО</a:t>
            </a:r>
          </a:p>
          <a:p>
            <a:r>
              <a:rPr lang="ru-RU" dirty="0" smtClean="0"/>
              <a:t>Избрание двенадцати апостолов ( </a:t>
            </a:r>
            <a:r>
              <a:rPr lang="ru-RU" dirty="0" err="1" smtClean="0"/>
              <a:t>Мк</a:t>
            </a:r>
            <a:r>
              <a:rPr lang="ru-RU" dirty="0" smtClean="0"/>
              <a:t>. 3:13-19; </a:t>
            </a:r>
            <a:r>
              <a:rPr lang="ru-RU" dirty="0" err="1" smtClean="0"/>
              <a:t>Лк</a:t>
            </a:r>
            <a:r>
              <a:rPr lang="ru-RU" dirty="0" smtClean="0"/>
              <a:t>. 6:12-16)</a:t>
            </a:r>
          </a:p>
          <a:p>
            <a:r>
              <a:rPr lang="ru-RU" dirty="0" smtClean="0"/>
              <a:t>Обратите внимание на длительность молитвы Иисуса (</a:t>
            </a:r>
            <a:r>
              <a:rPr lang="ru-RU" dirty="0" err="1" smtClean="0"/>
              <a:t>Лк</a:t>
            </a:r>
            <a:r>
              <a:rPr lang="ru-RU" dirty="0" smtClean="0"/>
              <a:t>. 6:12) и на то, что Иисус избрал двенадцать учеников из большого числа Своих последователей. Перед этим важным событием Иисус провел ночь в молитве на одной из гор Галилеи (</a:t>
            </a:r>
            <a:r>
              <a:rPr lang="ru-RU" dirty="0" err="1" smtClean="0"/>
              <a:t>Лк</a:t>
            </a:r>
            <a:r>
              <a:rPr lang="ru-RU" dirty="0" smtClean="0"/>
              <a:t>. 6:12). Все избранные апостолы были израильтянами.</a:t>
            </a:r>
          </a:p>
          <a:p>
            <a:r>
              <a:rPr lang="ru-RU" dirty="0" smtClean="0"/>
              <a:t>Восемь из них: Петр, Андрей, Иаков, Иоанн, Иаков Алфеев, Иуда, Матфей и Филипп - жили в </a:t>
            </a:r>
            <a:r>
              <a:rPr lang="ru-RU" dirty="0" err="1" smtClean="0"/>
              <a:t>Капернауме</a:t>
            </a:r>
            <a:r>
              <a:rPr lang="ru-RU" dirty="0" smtClean="0"/>
              <a:t> и его окрестностях. </a:t>
            </a:r>
            <a:r>
              <a:rPr lang="ru-RU" dirty="0" err="1" smtClean="0"/>
              <a:t>Нафанаил</a:t>
            </a:r>
            <a:r>
              <a:rPr lang="ru-RU" dirty="0" smtClean="0"/>
              <a:t> был из </a:t>
            </a:r>
            <a:r>
              <a:rPr lang="ru-RU" dirty="0" err="1" smtClean="0"/>
              <a:t>Каны</a:t>
            </a:r>
            <a:r>
              <a:rPr lang="ru-RU" dirty="0" smtClean="0"/>
              <a:t>, Иуда Искариот - из города </a:t>
            </a:r>
            <a:r>
              <a:rPr lang="ru-RU" dirty="0" err="1" smtClean="0"/>
              <a:t>Кариота</a:t>
            </a:r>
            <a:r>
              <a:rPr lang="ru-RU" dirty="0" smtClean="0"/>
              <a:t>, местожительство Фомы и Симона </a:t>
            </a:r>
            <a:r>
              <a:rPr lang="ru-RU" dirty="0" err="1" smtClean="0"/>
              <a:t>Зилота</a:t>
            </a:r>
            <a:r>
              <a:rPr lang="ru-RU" dirty="0" smtClean="0"/>
              <a:t> неизвестно. Все апостолы, кроме сыновей </a:t>
            </a:r>
            <a:r>
              <a:rPr lang="ru-RU" dirty="0" err="1" smtClean="0"/>
              <a:t>Зеведеевых</a:t>
            </a:r>
            <a:r>
              <a:rPr lang="ru-RU" dirty="0" smtClean="0"/>
              <a:t> и Фомы, имели семьи. Из двенадцати апостолов наиболее близки к Иисусу были Петр, Иаков и Иоанн.</a:t>
            </a:r>
          </a:p>
          <a:p>
            <a:r>
              <a:rPr lang="ru-RU" dirty="0" err="1" smtClean="0"/>
              <a:t>Cлужение</a:t>
            </a:r>
            <a:r>
              <a:rPr lang="ru-RU" dirty="0" smtClean="0"/>
              <a:t> апостолов может быть разделено на три этапа: (1) начальное посвящение и следование за Иисусом; (2) тесное общение, обучение и помощь Иисуса (3), последующее служение Христу среди людей.</a:t>
            </a:r>
          </a:p>
          <a:p>
            <a:r>
              <a:rPr lang="ru-RU" dirty="0" smtClean="0"/>
              <a:t>Характеры апостолов</a:t>
            </a:r>
          </a:p>
          <a:p>
            <a:r>
              <a:rPr lang="ru-RU" dirty="0" smtClean="0"/>
              <a:t>Симон Петр был всецело предан Иисусу Христу. Он был пылким человеком и поэтому иногда действовал необдуманно, за что Иисус строго порицал его (Мф. 16:23). Петру было присуще чувство ответственности за других. Он первым поднял меч в защиту Иисуса, первым исповедал Его Сыном Божиим. Однако он был и первым, кто отрекся от Христа ( Мф. 26:69-75). Затем Он покаялся и впоследствии бесстрашно служил Иисусу.</a:t>
            </a:r>
          </a:p>
          <a:p>
            <a:r>
              <a:rPr lang="ru-RU" dirty="0" smtClean="0"/>
              <a:t>Андрей первым пришел к Иисусу Христу и первым исповедал, что Иисус есть Мессия (Ин. 1:40-41).</a:t>
            </a:r>
          </a:p>
          <a:p>
            <a:r>
              <a:rPr lang="ru-RU" dirty="0" smtClean="0"/>
              <a:t>Иаков и Иоанн, следуя за Христом, желали первенства в Его Царстве ( </a:t>
            </a:r>
            <a:r>
              <a:rPr lang="ru-RU" dirty="0" err="1" smtClean="0"/>
              <a:t>Мк</a:t>
            </a:r>
            <a:r>
              <a:rPr lang="ru-RU" dirty="0" smtClean="0"/>
              <a:t>. 10:35-45). Они хотели низвести огонь с неба на негостеприимное селение самарян и заставить замолчать человека, который именем Иисуса изгонял бесов, но не ходил с ними ( </a:t>
            </a:r>
            <a:r>
              <a:rPr lang="ru-RU" dirty="0" err="1" smtClean="0"/>
              <a:t>Лк</a:t>
            </a:r>
            <a:r>
              <a:rPr lang="ru-RU" dirty="0" smtClean="0"/>
              <a:t>. 9:51:56; </a:t>
            </a:r>
            <a:r>
              <a:rPr lang="ru-RU" dirty="0" err="1" smtClean="0"/>
              <a:t>Мк</a:t>
            </a:r>
            <a:r>
              <a:rPr lang="ru-RU" dirty="0" smtClean="0"/>
              <a:t>. 9:38-40). Иоанн был самым близким и любимым учеником Иисуса, заботам которого Он впоследствии поручил Свою мать.</a:t>
            </a:r>
          </a:p>
          <a:p>
            <a:r>
              <a:rPr lang="ru-RU" dirty="0" smtClean="0"/>
              <a:t>Филипп всем сердцем верил Иисусу (Ин. 1:46), обращение </a:t>
            </a:r>
            <a:r>
              <a:rPr lang="ru-RU" dirty="0" err="1" smtClean="0"/>
              <a:t>Нафанаила</a:t>
            </a:r>
            <a:r>
              <a:rPr lang="ru-RU" dirty="0" smtClean="0"/>
              <a:t> (Варфоломея) является его заслугой.</a:t>
            </a:r>
          </a:p>
          <a:p>
            <a:r>
              <a:rPr lang="ru-RU" dirty="0" smtClean="0"/>
              <a:t>Варфоломей отличался недоверчивостью. Он сначала не поверил словам Филиппа, что тот нашел Мессию. Встретившись с Иисусом, Варфоломей принял Его как Сына Божия и Царя Израиля (Ин. 1:49).</a:t>
            </a:r>
          </a:p>
          <a:p>
            <a:r>
              <a:rPr lang="ru-RU" dirty="0" smtClean="0"/>
              <a:t>Матфей был решительным, энергичным и благородным человеком. Это видно из того, что он оставил свое доходное занятие и сразу пошел за Иисусом (</a:t>
            </a:r>
            <a:r>
              <a:rPr lang="ru-RU" dirty="0" err="1" smtClean="0"/>
              <a:t>Лк</a:t>
            </a:r>
            <a:r>
              <a:rPr lang="ru-RU" dirty="0" smtClean="0"/>
              <a:t>. 5:27-29). Он, вероятно, был образованнее других апостолов и первым написал Евангелие. Матфея отличала скромность, это видно из того, что он поставил свое имя в списке апостолов после Фомы, тогда как другие евангелисты поставили его имя раньше Фомы.</a:t>
            </a:r>
          </a:p>
          <a:p>
            <a:r>
              <a:rPr lang="ru-RU" dirty="0" smtClean="0"/>
              <a:t>Фома был упрямым скептиком, но если он поверил во что-то, то никакая сила не могла его поколебать. Фома был способен на героическое самопожертвование ( Ин. 11:16; 14:5; 20:24-29).</a:t>
            </a:r>
          </a:p>
          <a:p>
            <a:r>
              <a:rPr lang="ru-RU" dirty="0" smtClean="0"/>
              <a:t>Иаков Алфеев. О его характере ничего не известно.</a:t>
            </a:r>
          </a:p>
          <a:p>
            <a:r>
              <a:rPr lang="ru-RU" dirty="0" smtClean="0"/>
              <a:t>Иуда </a:t>
            </a:r>
            <a:r>
              <a:rPr lang="ru-RU" dirty="0" err="1" smtClean="0"/>
              <a:t>Иаковлев</a:t>
            </a:r>
            <a:r>
              <a:rPr lang="ru-RU" dirty="0" smtClean="0"/>
              <a:t>, брат Иакова, был настойчивым человеком. Спрашивая Иисуса: "...что это, что Ты хочешь явить Себя нам, а не миру?" (Ин. 14:22), он показывал свою настойчивость, желая получить ответ от Христа.</a:t>
            </a:r>
          </a:p>
          <a:p>
            <a:r>
              <a:rPr lang="ru-RU" dirty="0" smtClean="0"/>
              <a:t>Симон </a:t>
            </a:r>
            <a:r>
              <a:rPr lang="ru-RU" dirty="0" err="1" smtClean="0"/>
              <a:t>Кананит</a:t>
            </a:r>
            <a:r>
              <a:rPr lang="ru-RU" dirty="0" smtClean="0"/>
              <a:t>, или Симон </a:t>
            </a:r>
            <a:r>
              <a:rPr lang="ru-RU" dirty="0" err="1" smtClean="0"/>
              <a:t>Зилот</a:t>
            </a:r>
            <a:r>
              <a:rPr lang="ru-RU" dirty="0" smtClean="0"/>
              <a:t>. Евангелисты не упоминают о его деятельности, но его имя "</a:t>
            </a:r>
            <a:r>
              <a:rPr lang="ru-RU" dirty="0" err="1" smtClean="0"/>
              <a:t>Зилот</a:t>
            </a:r>
            <a:r>
              <a:rPr lang="ru-RU" dirty="0" smtClean="0"/>
              <a:t>" указывает на то, что он принадлежал в свое время к </a:t>
            </a:r>
            <a:r>
              <a:rPr lang="ru-RU" dirty="0" err="1" smtClean="0"/>
              <a:t>зилотам</a:t>
            </a:r>
            <a:r>
              <a:rPr lang="ru-RU" dirty="0" smtClean="0"/>
              <a:t>, ревнителям закона.</a:t>
            </a:r>
          </a:p>
          <a:p>
            <a:r>
              <a:rPr lang="ru-RU" dirty="0" smtClean="0"/>
              <a:t>Иуда Искариот был горд и сребролюбив (Ин. 12:6), что и привело его к предательству. В Ин. 12:6 слово "вор" употребляется в значении "жадность". За тридцать </a:t>
            </a:r>
            <a:r>
              <a:rPr lang="ru-RU" dirty="0" err="1" smtClean="0"/>
              <a:t>сребренников</a:t>
            </a:r>
            <a:r>
              <a:rPr lang="ru-RU" dirty="0" smtClean="0"/>
              <a:t> он предал Иисуса, но затем, осудив себя за предательство невинной крови, повесился ( Мф. 26:15; 27:5,9).</a:t>
            </a:r>
          </a:p>
          <a:p>
            <a:endParaRPr lang="ru-RU" dirty="0" smtClean="0"/>
          </a:p>
          <a:p>
            <a:endParaRPr lang="en-US" dirty="0"/>
          </a:p>
        </p:txBody>
      </p:sp>
      <p:sp>
        <p:nvSpPr>
          <p:cNvPr id="4" name="Slide Number Placeholder 3"/>
          <p:cNvSpPr>
            <a:spLocks noGrp="1"/>
          </p:cNvSpPr>
          <p:nvPr>
            <p:ph type="sldNum" sz="quarter" idx="10"/>
          </p:nvPr>
        </p:nvSpPr>
        <p:spPr/>
        <p:txBody>
          <a:bodyPr/>
          <a:lstStyle/>
          <a:p>
            <a:fld id="{F66BAD45-2F51-4BFD-B1B7-A83CEF5A3FC6}" type="slidenum">
              <a:rPr lang="en-US" smtClean="0"/>
              <a:t>6</a:t>
            </a:fld>
            <a:endParaRPr lang="en-US"/>
          </a:p>
        </p:txBody>
      </p:sp>
    </p:spTree>
    <p:extLst>
      <p:ext uri="{BB962C8B-B14F-4D97-AF65-F5344CB8AC3E}">
        <p14:creationId xmlns:p14="http://schemas.microsoft.com/office/powerpoint/2010/main" val="29649722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dirty="0" smtClean="0"/>
              <a:t>У МОРЯ ГАЛИЛЕЙСКОГО</a:t>
            </a:r>
          </a:p>
          <a:p>
            <a:r>
              <a:rPr lang="ru-RU" dirty="0" smtClean="0"/>
              <a:t>Нагорная проповедь ( Мф. гл. 5-7; </a:t>
            </a:r>
            <a:r>
              <a:rPr lang="ru-RU" dirty="0" err="1" smtClean="0"/>
              <a:t>Лк</a:t>
            </a:r>
            <a:r>
              <a:rPr lang="ru-RU" dirty="0" smtClean="0"/>
              <a:t>. 6:17-49)</a:t>
            </a:r>
          </a:p>
          <a:p>
            <a:r>
              <a:rPr lang="ru-RU" dirty="0" smtClean="0"/>
              <a:t>В Своем царственном послании Иисус не объяснял неверующим, как войти в Царствие Божие. В первую очередь Он обращался к ученикам, чтобы они поняли, кто является гражданином Царствия Божия. Внимательно изучите этот отрывок в Евангелии от Матфея, с 5 по 7 главы, используя следующий план:</a:t>
            </a:r>
          </a:p>
          <a:p>
            <a:r>
              <a:rPr lang="ru-RU" dirty="0" smtClean="0"/>
              <a:t>Жители Царствия</a:t>
            </a:r>
          </a:p>
          <a:p>
            <a:r>
              <a:rPr lang="ru-RU" dirty="0" smtClean="0"/>
              <a:t>А. Характер     ( 5:1-16)</a:t>
            </a:r>
            <a:br>
              <a:rPr lang="ru-RU" dirty="0" smtClean="0"/>
            </a:br>
            <a:r>
              <a:rPr lang="ru-RU" dirty="0" smtClean="0"/>
              <a:t>Б. Требования ( 5:17-48)</a:t>
            </a:r>
            <a:br>
              <a:rPr lang="ru-RU" dirty="0" smtClean="0"/>
            </a:br>
            <a:r>
              <a:rPr lang="ru-RU" dirty="0" smtClean="0"/>
              <a:t>В. Мотивы         ( 6:1-18)</a:t>
            </a:r>
            <a:br>
              <a:rPr lang="ru-RU" dirty="0" smtClean="0"/>
            </a:br>
            <a:r>
              <a:rPr lang="ru-RU" dirty="0" smtClean="0"/>
              <a:t>Г. Поведение ( 6:19-7:12)</a:t>
            </a:r>
            <a:br>
              <a:rPr lang="ru-RU" dirty="0" smtClean="0"/>
            </a:br>
            <a:r>
              <a:rPr lang="ru-RU" dirty="0" smtClean="0"/>
              <a:t>Д. Испытание ( 7:13-27)</a:t>
            </a:r>
          </a:p>
          <a:p>
            <a:r>
              <a:rPr lang="ru-RU" dirty="0" smtClean="0"/>
              <a:t>Когда Христос был на земле, эта проповедь была адресована ученикам. Теперь, когда Господь царствует на небе, она обращена ко всем, кто признает Его как Царя.</a:t>
            </a:r>
          </a:p>
          <a:p>
            <a:r>
              <a:rPr lang="ru-RU" dirty="0" smtClean="0"/>
              <a:t>Возвращение в </a:t>
            </a:r>
            <a:r>
              <a:rPr lang="ru-RU" dirty="0" err="1" smtClean="0"/>
              <a:t>Капернаум</a:t>
            </a:r>
            <a:r>
              <a:rPr lang="ru-RU" dirty="0" smtClean="0"/>
              <a:t>; исцеление слуги сотника ( Мф 8:1, 5-13; Лук. 7:1-10)</a:t>
            </a:r>
          </a:p>
          <a:p>
            <a:r>
              <a:rPr lang="ru-RU" dirty="0" smtClean="0"/>
              <a:t>Когда Иисус вернулся в </a:t>
            </a:r>
            <a:r>
              <a:rPr lang="ru-RU" dirty="0" err="1" smtClean="0"/>
              <a:t>Капернаум</a:t>
            </a:r>
            <a:r>
              <a:rPr lang="ru-RU" dirty="0" smtClean="0"/>
              <a:t>, центр Своей деятельности в Галилее , Его встретили иудейские старейшины, посланные римским сотником, у которого был болен слуга. Этот </a:t>
            </a:r>
            <a:r>
              <a:rPr lang="ru-RU" b="1" dirty="0" smtClean="0"/>
              <a:t>сотник </a:t>
            </a:r>
            <a:r>
              <a:rPr lang="ru-RU" dirty="0" smtClean="0"/>
              <a:t>хорошо относился к иудеям и за свой счет построил главную синагогу в </a:t>
            </a:r>
            <a:r>
              <a:rPr lang="ru-RU" dirty="0" err="1" smtClean="0"/>
              <a:t>Капернауме</a:t>
            </a:r>
            <a:r>
              <a:rPr lang="ru-RU" dirty="0" smtClean="0"/>
              <a:t>. Сотник верил в целительную силу Христа и считал себя недостойным, чтобы Иисус вошел под кров его дома. Поэтому он просил Иисуса исцелить его слугу словом, так же, как Он исцелил сына царедворца. Господь отметил его удивительную веру и исцелил слугу.</a:t>
            </a:r>
          </a:p>
          <a:p>
            <a:endParaRPr lang="en-US" dirty="0"/>
          </a:p>
        </p:txBody>
      </p:sp>
      <p:sp>
        <p:nvSpPr>
          <p:cNvPr id="4" name="Slide Number Placeholder 3"/>
          <p:cNvSpPr>
            <a:spLocks noGrp="1"/>
          </p:cNvSpPr>
          <p:nvPr>
            <p:ph type="sldNum" sz="quarter" idx="10"/>
          </p:nvPr>
        </p:nvSpPr>
        <p:spPr/>
        <p:txBody>
          <a:bodyPr/>
          <a:lstStyle/>
          <a:p>
            <a:fld id="{F66BAD45-2F51-4BFD-B1B7-A83CEF5A3FC6}" type="slidenum">
              <a:rPr lang="en-US" smtClean="0"/>
              <a:t>7</a:t>
            </a:fld>
            <a:endParaRPr lang="en-US"/>
          </a:p>
        </p:txBody>
      </p:sp>
    </p:spTree>
    <p:extLst>
      <p:ext uri="{BB962C8B-B14F-4D97-AF65-F5344CB8AC3E}">
        <p14:creationId xmlns:p14="http://schemas.microsoft.com/office/powerpoint/2010/main" val="7269434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dirty="0" smtClean="0"/>
              <a:t>В ГАЛИЛЕЕ</a:t>
            </a:r>
          </a:p>
          <a:p>
            <a:r>
              <a:rPr lang="ru-RU" dirty="0" smtClean="0"/>
              <a:t>Сын вдовы возвращен к жизни ( </a:t>
            </a:r>
            <a:r>
              <a:rPr lang="ru-RU" dirty="0" err="1" smtClean="0"/>
              <a:t>Лк</a:t>
            </a:r>
            <a:r>
              <a:rPr lang="ru-RU" dirty="0" smtClean="0"/>
              <a:t>. 7:11-17)</a:t>
            </a:r>
          </a:p>
          <a:p>
            <a:r>
              <a:rPr lang="ru-RU" dirty="0" smtClean="0"/>
              <a:t>Город </a:t>
            </a:r>
            <a:r>
              <a:rPr lang="ru-RU" dirty="0" err="1" smtClean="0"/>
              <a:t>Наин</a:t>
            </a:r>
            <a:r>
              <a:rPr lang="ru-RU" dirty="0" smtClean="0"/>
              <a:t> находился на северо-западном склоне горы </a:t>
            </a:r>
            <a:r>
              <a:rPr lang="ru-RU" dirty="0" err="1" smtClean="0"/>
              <a:t>Ермон</a:t>
            </a:r>
            <a:r>
              <a:rPr lang="ru-RU" dirty="0" smtClean="0"/>
              <a:t>, примерно в 43-х километрах от </a:t>
            </a:r>
            <a:r>
              <a:rPr lang="ru-RU" dirty="0" err="1" smtClean="0"/>
              <a:t>Капернаума</a:t>
            </a:r>
            <a:r>
              <a:rPr lang="ru-RU" dirty="0" smtClean="0"/>
              <a:t>. </a:t>
            </a:r>
            <a:r>
              <a:rPr lang="ru-RU" dirty="0" err="1" smtClean="0"/>
              <a:t>Наин</a:t>
            </a:r>
            <a:r>
              <a:rPr lang="ru-RU" dirty="0" smtClean="0"/>
              <a:t> означает "прекрасный". Это название полностью соответствовало живописной местности, в которой располагался город, утопающий в зелени.</a:t>
            </a:r>
          </a:p>
          <a:p>
            <a:r>
              <a:rPr lang="ru-RU" dirty="0" smtClean="0"/>
              <a:t>Когда Иисус подошел к городу , из ворот вынесли тело умершего юноши для погребения за городской стеной. Умерший был единственным сыном вдовы. Иисус подошел к гробу, утешил рыдающую мать, прикоснулся к умершему и сказал: "...юноша! тебе говорю, встань". Смерть подчинилась голосу Творца, и юноша ожил. "...И отдал его Иисус матери его". Люди, видевшие это, испугались.</a:t>
            </a:r>
          </a:p>
          <a:p>
            <a:r>
              <a:rPr lang="ru-RU" dirty="0" smtClean="0"/>
              <a:t>Подобное событие произошло много лет тому назад в городе </a:t>
            </a:r>
            <a:r>
              <a:rPr lang="ru-RU" dirty="0" err="1" smtClean="0"/>
              <a:t>Сонаме</a:t>
            </a:r>
            <a:r>
              <a:rPr lang="ru-RU" dirty="0" smtClean="0"/>
              <a:t>, расположенном на другом склоне той же горы, а также в </a:t>
            </a:r>
            <a:r>
              <a:rPr lang="ru-RU" dirty="0" err="1" smtClean="0"/>
              <a:t>Сарепте</a:t>
            </a:r>
            <a:r>
              <a:rPr lang="ru-RU" dirty="0" smtClean="0"/>
              <a:t> (4 </a:t>
            </a:r>
            <a:r>
              <a:rPr lang="ru-RU" dirty="0" err="1" smtClean="0"/>
              <a:t>Цар</a:t>
            </a:r>
            <a:r>
              <a:rPr lang="ru-RU" dirty="0" smtClean="0"/>
              <a:t>. 4:35 ; 3 </a:t>
            </a:r>
            <a:r>
              <a:rPr lang="ru-RU" dirty="0" err="1" smtClean="0"/>
              <a:t>Цар</a:t>
            </a:r>
            <a:r>
              <a:rPr lang="ru-RU" dirty="0" smtClean="0"/>
              <a:t>. 17:21).</a:t>
            </a:r>
          </a:p>
          <a:p>
            <a:r>
              <a:rPr lang="ru-RU" dirty="0" smtClean="0"/>
              <a:t>Иоанн Креститель спрашивает об Иисусе ( Мф. 11:2-19; Лук. 7:18-35)</a:t>
            </a:r>
          </a:p>
          <a:p>
            <a:r>
              <a:rPr lang="ru-RU" dirty="0" smtClean="0"/>
              <a:t>В то время, когда Иисус обходил города Галилеи и являл Свою целительную силу, Иоанн Креститель находился в тюрьме, в крепости </a:t>
            </a:r>
            <a:r>
              <a:rPr lang="ru-RU" dirty="0" err="1" smtClean="0"/>
              <a:t>Махер</a:t>
            </a:r>
            <a:r>
              <a:rPr lang="ru-RU" dirty="0" smtClean="0"/>
              <a:t> (</a:t>
            </a:r>
            <a:r>
              <a:rPr lang="ru-RU" dirty="0" err="1" smtClean="0"/>
              <a:t>Макор</a:t>
            </a:r>
            <a:r>
              <a:rPr lang="ru-RU" dirty="0" smtClean="0"/>
              <a:t>), на северо-востоке от Мертвого моря. Популярность Иисуса достигла своего зенита. Иоанн, по всей вероятности, ожидал Мессию, Который освободит Израиль, уничтожит его врагов (см. </a:t>
            </a:r>
            <a:r>
              <a:rPr lang="ru-RU" dirty="0" err="1" smtClean="0"/>
              <a:t>Лк</a:t>
            </a:r>
            <a:r>
              <a:rPr lang="ru-RU" dirty="0" smtClean="0"/>
              <a:t>. 3:1-20), и не мог понять, почему Иисус этого не делает, действительно ли Он Мессия. Иисус объяснил ученикам Иоанна, что совершенные Им чудеса являются достаточным доказательством Его мессианства.</a:t>
            </a:r>
          </a:p>
          <a:p>
            <a:r>
              <a:rPr lang="ru-RU" dirty="0" smtClean="0"/>
              <a:t>Помазание Иисуса женщиной ( </a:t>
            </a:r>
            <a:r>
              <a:rPr lang="ru-RU" dirty="0" err="1" smtClean="0"/>
              <a:t>Лк</a:t>
            </a:r>
            <a:r>
              <a:rPr lang="ru-RU" dirty="0" smtClean="0"/>
              <a:t>. 7:36-50)</a:t>
            </a:r>
          </a:p>
          <a:p>
            <a:r>
              <a:rPr lang="ru-RU" dirty="0" smtClean="0"/>
              <a:t>Иисус был готов посещать всех, кто Его приглашал; Он заходил даже туда, где приглашающие критически относились к Нему. Вы уже читали о посещении Иисусом брака в Кане Галилейской и дома мытаря Матфея. Здесь рассказывается, как фарисей Симон пригласил Иисуса вкусить с ним пищи, однако он не исполнил по отношению к Нему обычая, состоявшего в том, что приглашенным к трапезе гостям перед едой подавалась вода для омовения ног.</a:t>
            </a:r>
          </a:p>
          <a:p>
            <a:r>
              <a:rPr lang="ru-RU" dirty="0" smtClean="0"/>
              <a:t>Узнав о том, что Иисуса пригласил Симон, в дом к нему пришла женщина, о которой сказано, что она была грешницей, о чем в городе все знали. Ее, конечно, никто не приглашал, но она все-таки пришла и принесла сосуд с миром. В самом приходе ее в дом фарисея не было ничего странного, ибо существовал обычай, что в дом, куда приглашен раввин, другие могли приходить без приглашения, чтобы послушать его. Слушая Иисуса, женщина плакала, и слезы ее падали на Его ноги.</a:t>
            </a:r>
          </a:p>
          <a:p>
            <a:r>
              <a:rPr lang="ru-RU" dirty="0" smtClean="0"/>
              <a:t>Традиционным знаком уважения к человеку было возлияние благовоний ему на голову. Но эта грешница, считая себя недостойной помазать Иисусу голову, помазала Ему ноги. Все, что она делала (отирала волосами свои слезы с Его ног, целовала Его ноги), свидетельствовало о глубоком благоговении перед Ним и об огромной любви к Нему. Миро , принесенное женщиной, чтобы возлить на Него, являлось значительной ценностью для женщины, т.к. она вряд ли была богата.</a:t>
            </a:r>
          </a:p>
          <a:p>
            <a:r>
              <a:rPr lang="ru-RU" dirty="0" smtClean="0"/>
              <a:t>Симон, хозяин дома, смотрел на это с раздражением и решил, что Иисус не пророк. Приведя простой пример с двумя должниками, Иисус опроверг его сомнение и явил славу величайшего Пророка, имеющего власть прощать грехи. Грешнице же Он сказал: "...прощаются тебе грехи... вера твоя спасла тебя; иди с миром". </a:t>
            </a:r>
          </a:p>
          <a:p>
            <a:endParaRPr lang="en-US" dirty="0"/>
          </a:p>
        </p:txBody>
      </p:sp>
      <p:sp>
        <p:nvSpPr>
          <p:cNvPr id="4" name="Slide Number Placeholder 3"/>
          <p:cNvSpPr>
            <a:spLocks noGrp="1"/>
          </p:cNvSpPr>
          <p:nvPr>
            <p:ph type="sldNum" sz="quarter" idx="10"/>
          </p:nvPr>
        </p:nvSpPr>
        <p:spPr/>
        <p:txBody>
          <a:bodyPr/>
          <a:lstStyle/>
          <a:p>
            <a:fld id="{F66BAD45-2F51-4BFD-B1B7-A83CEF5A3FC6}" type="slidenum">
              <a:rPr lang="en-US" smtClean="0"/>
              <a:t>8</a:t>
            </a:fld>
            <a:endParaRPr lang="en-US"/>
          </a:p>
        </p:txBody>
      </p:sp>
    </p:spTree>
    <p:extLst>
      <p:ext uri="{BB962C8B-B14F-4D97-AF65-F5344CB8AC3E}">
        <p14:creationId xmlns:p14="http://schemas.microsoft.com/office/powerpoint/2010/main" val="10918667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dirty="0" smtClean="0"/>
              <a:t>В ГАЛИЛЕЕ</a:t>
            </a:r>
          </a:p>
          <a:p>
            <a:r>
              <a:rPr lang="ru-RU" dirty="0" smtClean="0"/>
              <a:t>Проповедование; возвращение в </a:t>
            </a:r>
            <a:r>
              <a:rPr lang="ru-RU" dirty="0" err="1" smtClean="0"/>
              <a:t>Капернаум</a:t>
            </a:r>
            <a:r>
              <a:rPr lang="ru-RU" dirty="0" smtClean="0"/>
              <a:t> ( </a:t>
            </a:r>
            <a:r>
              <a:rPr lang="ru-RU" dirty="0" err="1" smtClean="0"/>
              <a:t>Лк</a:t>
            </a:r>
            <a:r>
              <a:rPr lang="ru-RU" dirty="0" smtClean="0"/>
              <a:t>. 8:1-3; </a:t>
            </a:r>
            <a:r>
              <a:rPr lang="ru-RU" dirty="0" err="1" smtClean="0"/>
              <a:t>Мк</a:t>
            </a:r>
            <a:r>
              <a:rPr lang="ru-RU" dirty="0" smtClean="0"/>
              <a:t>. 3:20 )</a:t>
            </a:r>
          </a:p>
          <a:p>
            <a:r>
              <a:rPr lang="ru-RU" dirty="0" smtClean="0"/>
              <a:t>Иисус продолжал путешествовать (3-е путешествие по Галилее), однако синагоги были уже закрыты для Него. Вместо радушия Он нередко встречал сопротивление, а вместо внимательных слушателей - книжников и фарисеев, которые придирчиво следили за Ним, чтобы найти предлог для обвинения. Все это заставило Его отправиться за городские стены, на склоны гор и на берег Галилейского моря, "проповедуя и благовествуя Царствие Божие".</a:t>
            </a:r>
          </a:p>
          <a:p>
            <a:r>
              <a:rPr lang="ru-RU" dirty="0" smtClean="0"/>
              <a:t>С Ним были двенадцать учеников, которых Он недавно избрал и поставил апостолами. Женщины, которых Он исцелил, из чувства любви и благодарности следовали за Ним, слушая Его учение, служа Ему имением своим.</a:t>
            </a:r>
          </a:p>
          <a:p>
            <a:r>
              <a:rPr lang="ru-RU" dirty="0" smtClean="0"/>
              <a:t>Противление в </a:t>
            </a:r>
            <a:r>
              <a:rPr lang="ru-RU" dirty="0" err="1" smtClean="0"/>
              <a:t>Капернауме</a:t>
            </a:r>
            <a:r>
              <a:rPr lang="ru-RU" dirty="0" smtClean="0"/>
              <a:t> ( Мф. 12:22-50; </a:t>
            </a:r>
            <a:r>
              <a:rPr lang="ru-RU" dirty="0" err="1" smtClean="0"/>
              <a:t>Мк</a:t>
            </a:r>
            <a:r>
              <a:rPr lang="ru-RU" dirty="0" smtClean="0"/>
              <a:t>. 3:20-35)</a:t>
            </a:r>
          </a:p>
          <a:p>
            <a:r>
              <a:rPr lang="ru-RU" dirty="0" smtClean="0"/>
              <a:t>В </a:t>
            </a:r>
            <a:r>
              <a:rPr lang="ru-RU" dirty="0" err="1" smtClean="0"/>
              <a:t>Капернауме</a:t>
            </a:r>
            <a:r>
              <a:rPr lang="ru-RU" dirty="0" smtClean="0"/>
              <a:t> Иисус встретил пришедших из Иерусалима книжников и фарисеев, которые противились Ему. Ортодоксальные иудейские руководители никогда не подвергали сомнению власть Иисуса изгонять бесов. Однако они утверждали, что Его власть над князем бесовским заключалась в том, что Он именем верховного беса изгонял мелких бесов. Люди охотно верят в черную магию, поэтому их пытались убедить в том, что именно этим и занимается Иисус. Победа над демонами вовсе не свидетельствовала о союзе Иисуса с сатаной, а показывала, что сопротивление сатаны сломлено; появилось более сильное имя, покорившее его.</a:t>
            </a:r>
          </a:p>
          <a:p>
            <a:r>
              <a:rPr lang="ru-RU" dirty="0" smtClean="0"/>
              <a:t>Притчи Христа ( Мф. 13:1-53; </a:t>
            </a:r>
            <a:r>
              <a:rPr lang="ru-RU" dirty="0" err="1" smtClean="0"/>
              <a:t>Мк</a:t>
            </a:r>
            <a:r>
              <a:rPr lang="ru-RU" dirty="0" smtClean="0"/>
              <a:t>. 4:1-34; </a:t>
            </a:r>
            <a:r>
              <a:rPr lang="ru-RU" dirty="0" err="1" smtClean="0"/>
              <a:t>Лк</a:t>
            </a:r>
            <a:r>
              <a:rPr lang="ru-RU" dirty="0" smtClean="0"/>
              <a:t>. 8:4-18)</a:t>
            </a:r>
          </a:p>
          <a:p>
            <a:r>
              <a:rPr lang="ru-RU" dirty="0" smtClean="0"/>
              <a:t>Иисус часто учил народ притчами. Раввины считали, что умение учить притчами доказывает высшую мудрость учителя. Христос в Своих притчах говорил о самых обыкновенных явлениях, но с их помощью доказывал важнейшие истины. Первые притчи Иисуса Христа:</a:t>
            </a:r>
          </a:p>
          <a:p>
            <a:pPr marL="228600" indent="-228600">
              <a:buAutoNum type="arabicPeriod"/>
            </a:pPr>
            <a:r>
              <a:rPr lang="ru-RU" dirty="0" smtClean="0"/>
              <a:t>Притча о сеятеле Мф. 13:1-232. </a:t>
            </a:r>
          </a:p>
          <a:p>
            <a:pPr marL="228600" indent="-228600">
              <a:buAutoNum type="arabicPeriod"/>
            </a:pPr>
            <a:r>
              <a:rPr lang="ru-RU" dirty="0" smtClean="0"/>
              <a:t>Притча о пшенице и плевелах Мф. 13:24-303. </a:t>
            </a:r>
          </a:p>
          <a:p>
            <a:pPr marL="228600" indent="-228600">
              <a:buAutoNum type="arabicPeriod"/>
            </a:pPr>
            <a:r>
              <a:rPr lang="ru-RU" dirty="0" smtClean="0"/>
              <a:t>Притча о горчичном зерне Мф. 13:31-324. </a:t>
            </a:r>
          </a:p>
          <a:p>
            <a:pPr marL="228600" indent="-228600">
              <a:buAutoNum type="arabicPeriod"/>
            </a:pPr>
            <a:r>
              <a:rPr lang="ru-RU" dirty="0" smtClean="0"/>
              <a:t>Притча о закваске Мф. 13:335. </a:t>
            </a:r>
          </a:p>
          <a:p>
            <a:pPr marL="228600" indent="-228600">
              <a:buAutoNum type="arabicPeriod"/>
            </a:pPr>
            <a:r>
              <a:rPr lang="ru-RU" dirty="0" smtClean="0"/>
              <a:t>Притча о семени </a:t>
            </a:r>
            <a:r>
              <a:rPr lang="ru-RU" dirty="0" err="1" smtClean="0"/>
              <a:t>Мк</a:t>
            </a:r>
            <a:r>
              <a:rPr lang="ru-RU" dirty="0" smtClean="0"/>
              <a:t>. 4:26-326. </a:t>
            </a:r>
          </a:p>
          <a:p>
            <a:pPr marL="228600" indent="-228600">
              <a:buAutoNum type="arabicPeriod"/>
            </a:pPr>
            <a:r>
              <a:rPr lang="ru-RU" dirty="0" smtClean="0"/>
              <a:t>Притча о скрытом сокровище Мф. 13:447.</a:t>
            </a:r>
          </a:p>
          <a:p>
            <a:pPr marL="228600" indent="-228600">
              <a:buAutoNum type="arabicPeriod"/>
            </a:pPr>
            <a:r>
              <a:rPr lang="ru-RU" dirty="0" smtClean="0"/>
              <a:t>Притча о драгоценной жемчужине Мф. 13:45-468.</a:t>
            </a:r>
          </a:p>
          <a:p>
            <a:pPr marL="228600" indent="-228600">
              <a:buAutoNum type="arabicPeriod"/>
            </a:pPr>
            <a:r>
              <a:rPr lang="ru-RU" dirty="0" smtClean="0"/>
              <a:t>Притча о неводе Мф. 13:47-529. </a:t>
            </a:r>
          </a:p>
          <a:p>
            <a:pPr marL="228600" indent="-228600">
              <a:buAutoNum type="arabicPeriod"/>
            </a:pPr>
            <a:r>
              <a:rPr lang="ru-RU" dirty="0" smtClean="0"/>
              <a:t>Притча о неверном управителе </a:t>
            </a:r>
            <a:r>
              <a:rPr lang="ru-RU" dirty="0" err="1" smtClean="0"/>
              <a:t>Лк</a:t>
            </a:r>
            <a:r>
              <a:rPr lang="ru-RU" dirty="0" smtClean="0"/>
              <a:t>. 16:1-9</a:t>
            </a:r>
          </a:p>
          <a:p>
            <a:pPr marL="228600" indent="-228600">
              <a:buAutoNum type="arabicPeriod"/>
            </a:pPr>
            <a:r>
              <a:rPr lang="ru-RU" dirty="0" smtClean="0"/>
              <a:t>В уроке 12 будут подробно рассмотрены притчи Иисуса. В этом уроке вам достаточно будет определить основную мысль каждой из притч. </a:t>
            </a:r>
          </a:p>
          <a:p>
            <a:endParaRPr lang="en-US" dirty="0"/>
          </a:p>
        </p:txBody>
      </p:sp>
      <p:sp>
        <p:nvSpPr>
          <p:cNvPr id="4" name="Slide Number Placeholder 3"/>
          <p:cNvSpPr>
            <a:spLocks noGrp="1"/>
          </p:cNvSpPr>
          <p:nvPr>
            <p:ph type="sldNum" sz="quarter" idx="10"/>
          </p:nvPr>
        </p:nvSpPr>
        <p:spPr/>
        <p:txBody>
          <a:bodyPr/>
          <a:lstStyle/>
          <a:p>
            <a:fld id="{F66BAD45-2F51-4BFD-B1B7-A83CEF5A3FC6}" type="slidenum">
              <a:rPr lang="en-US" smtClean="0"/>
              <a:t>9</a:t>
            </a:fld>
            <a:endParaRPr lang="en-US"/>
          </a:p>
        </p:txBody>
      </p:sp>
    </p:spTree>
    <p:extLst>
      <p:ext uri="{BB962C8B-B14F-4D97-AF65-F5344CB8AC3E}">
        <p14:creationId xmlns:p14="http://schemas.microsoft.com/office/powerpoint/2010/main" val="17490903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dirty="0" smtClean="0"/>
              <a:t>У МОРЯ</a:t>
            </a:r>
          </a:p>
          <a:p>
            <a:r>
              <a:rPr lang="ru-RU" dirty="0" smtClean="0"/>
              <a:t>Усмирение бури ( Мф. 8:23-27; </a:t>
            </a:r>
            <a:r>
              <a:rPr lang="ru-RU" dirty="0" err="1" smtClean="0"/>
              <a:t>Мк</a:t>
            </a:r>
            <a:r>
              <a:rPr lang="ru-RU" dirty="0" smtClean="0"/>
              <a:t>. 4:35-41; </a:t>
            </a:r>
            <a:r>
              <a:rPr lang="ru-RU" dirty="0" err="1" smtClean="0"/>
              <a:t>Лк</a:t>
            </a:r>
            <a:r>
              <a:rPr lang="ru-RU" dirty="0" smtClean="0"/>
              <a:t>. 8:22-25)</a:t>
            </a:r>
          </a:p>
          <a:p>
            <a:r>
              <a:rPr lang="ru-RU" dirty="0" smtClean="0"/>
              <a:t>Окончив проповедь, Иисус вошел в лодку вместе с учениками и направился к противоположному берегу моря Галилейского , в </a:t>
            </a:r>
            <a:r>
              <a:rPr lang="ru-RU" dirty="0" err="1" smtClean="0"/>
              <a:t>Гадаринскую</a:t>
            </a:r>
            <a:r>
              <a:rPr lang="ru-RU" dirty="0" smtClean="0"/>
              <a:t> страну. Происходило это, как пишет Марк, вечером. С ними отправились и другие лодки .</a:t>
            </a:r>
          </a:p>
          <a:p>
            <a:r>
              <a:rPr lang="ru-RU" dirty="0" smtClean="0"/>
              <a:t>Спокойствие Галилейского моря было обманчиво, нередко с востока внезапно налетали вихри, которые поднимали бурю. Такая буря и застигла учеников на море, но Христос укротил ее. Все этому удивились и сказали: "...кто Этот, что и ветры и море повинуются Ему?" (Мф. 8:27).</a:t>
            </a:r>
          </a:p>
          <a:p>
            <a:r>
              <a:rPr lang="ru-RU" dirty="0" smtClean="0"/>
              <a:t>Исцеление одержимых ( Мф. 8:28-34; </a:t>
            </a:r>
            <a:r>
              <a:rPr lang="ru-RU" dirty="0" err="1" smtClean="0"/>
              <a:t>Мк</a:t>
            </a:r>
            <a:r>
              <a:rPr lang="ru-RU" dirty="0" smtClean="0"/>
              <a:t>. 5:1-20; </a:t>
            </a:r>
            <a:r>
              <a:rPr lang="ru-RU" dirty="0" err="1" smtClean="0"/>
              <a:t>Лк</a:t>
            </a:r>
            <a:r>
              <a:rPr lang="ru-RU" dirty="0" smtClean="0"/>
              <a:t>. 8:26-39)</a:t>
            </a:r>
          </a:p>
          <a:p>
            <a:r>
              <a:rPr lang="ru-RU" dirty="0" smtClean="0"/>
              <a:t>Одержимость и ее симптомы, описанные в Священном Писании, были частым явлением во времена Иисуса. Это свидетельствовало о силе и мощи демонического мира, но власть Иисуса превосходила власть бесов.</a:t>
            </a:r>
          </a:p>
          <a:p>
            <a:r>
              <a:rPr lang="ru-RU" dirty="0" smtClean="0"/>
              <a:t>После укрощения бури Христос с учениками пристал к побережью </a:t>
            </a:r>
            <a:r>
              <a:rPr lang="ru-RU" dirty="0" err="1" smtClean="0"/>
              <a:t>Гадаринской</a:t>
            </a:r>
            <a:r>
              <a:rPr lang="ru-RU" dirty="0" smtClean="0"/>
              <a:t> (</a:t>
            </a:r>
            <a:r>
              <a:rPr lang="ru-RU" dirty="0" err="1" smtClean="0"/>
              <a:t>Гергесинской</a:t>
            </a:r>
            <a:r>
              <a:rPr lang="ru-RU" dirty="0" smtClean="0"/>
              <a:t>) страны. На берегу Иисуса с учениками встретили два человека, одержимые нечистым духом. Марк и Лука упоминают лишь об одном человеке, самом свирепом. В то время о потерявших разум людях никто не заботился, для них не существовало ни приютов, ни больниц. Их просто изгоняли из городов и селений или пытались смирить жестокими методами. Два человека, встретившие Иисуса, жили в пещерах и гробницах. Христос спросил у одного из бесноватых: "...как тебе имя? И он сказал в </a:t>
            </a:r>
            <a:r>
              <a:rPr lang="ru-RU" dirty="0" err="1" smtClean="0"/>
              <a:t>ответ:"</a:t>
            </a:r>
            <a:r>
              <a:rPr lang="ru-RU" b="1" dirty="0" err="1" smtClean="0"/>
              <a:t>легион</a:t>
            </a:r>
            <a:r>
              <a:rPr lang="ru-RU" dirty="0" smtClean="0"/>
              <a:t> имя мне, потому что нас много" (</a:t>
            </a:r>
            <a:r>
              <a:rPr lang="ru-RU" dirty="0" err="1" smtClean="0"/>
              <a:t>Мк</a:t>
            </a:r>
            <a:r>
              <a:rPr lang="ru-RU" dirty="0" smtClean="0"/>
              <a:t>. 5:9).</a:t>
            </a:r>
          </a:p>
          <a:p>
            <a:r>
              <a:rPr lang="ru-RU" dirty="0" smtClean="0"/>
              <a:t>Следует отметить, что бес назвал Иисуса Христа Сыном Бога Всевышнего. Иисус освободил одержимого от нечистых духов, отправив их в стадо свиней. Почему Иисус исполнил просьбу бесов войти в свиней, Слово Божие прямо не говорит, но упоминание о стаде ясно доказывает, что в </a:t>
            </a:r>
            <a:r>
              <a:rPr lang="ru-RU" dirty="0" err="1" smtClean="0"/>
              <a:t>Гадаринской</a:t>
            </a:r>
            <a:r>
              <a:rPr lang="ru-RU" dirty="0" smtClean="0"/>
              <a:t> стране преобладало языческое население (иудеи считали свиней нечистыми животными и потому не разводили их). Жители города пришли в изумление, узнав об исцелении бесноватого, но, сожалея о потере животных, просили Иисуса уйти. Исцеленный хотел следовать за Ним, но Иисус не разрешил ему и сказал: "...иди домой к своим и расскажи им, что сотворил с тобою Господь и как помиловал тебя" (</a:t>
            </a:r>
            <a:r>
              <a:rPr lang="ru-RU" dirty="0" err="1" smtClean="0"/>
              <a:t>Мк</a:t>
            </a:r>
            <a:r>
              <a:rPr lang="ru-RU" dirty="0" smtClean="0"/>
              <a:t>. 5:19). Этот исцеленный стал первым проповедником Иисуса в </a:t>
            </a:r>
            <a:r>
              <a:rPr lang="ru-RU" dirty="0" err="1" smtClean="0"/>
              <a:t>Десятиградии</a:t>
            </a:r>
            <a:r>
              <a:rPr lang="ru-RU" dirty="0" smtClean="0"/>
              <a:t>.</a:t>
            </a:r>
            <a:br>
              <a:rPr lang="ru-RU" dirty="0" smtClean="0"/>
            </a:br>
            <a:endParaRPr lang="ru-RU" dirty="0" smtClean="0"/>
          </a:p>
          <a:p>
            <a:r>
              <a:rPr lang="ru-RU" dirty="0" smtClean="0"/>
              <a:t>У МОРЯ</a:t>
            </a:r>
          </a:p>
          <a:p>
            <a:r>
              <a:rPr lang="ru-RU" dirty="0" smtClean="0"/>
              <a:t>Возвращение в </a:t>
            </a:r>
            <a:r>
              <a:rPr lang="ru-RU" dirty="0" err="1" smtClean="0"/>
              <a:t>Капернаум</a:t>
            </a:r>
            <a:r>
              <a:rPr lang="ru-RU" dirty="0" smtClean="0"/>
              <a:t> ( Мф. 9:1; </a:t>
            </a:r>
            <a:r>
              <a:rPr lang="ru-RU" dirty="0" err="1" smtClean="0"/>
              <a:t>Мк</a:t>
            </a:r>
            <a:r>
              <a:rPr lang="ru-RU" dirty="0" smtClean="0"/>
              <a:t>. 5:21; </a:t>
            </a:r>
            <a:r>
              <a:rPr lang="ru-RU" dirty="0" err="1" smtClean="0"/>
              <a:t>Лк</a:t>
            </a:r>
            <a:r>
              <a:rPr lang="ru-RU" dirty="0" smtClean="0"/>
              <a:t>. 8:40)</a:t>
            </a:r>
          </a:p>
          <a:p>
            <a:r>
              <a:rPr lang="ru-RU" dirty="0" smtClean="0"/>
              <a:t>К этому времени Иисуса стали настолько отождествлять с </a:t>
            </a:r>
            <a:r>
              <a:rPr lang="ru-RU" dirty="0" err="1" smtClean="0"/>
              <a:t>Капернаумом</a:t>
            </a:r>
            <a:r>
              <a:rPr lang="ru-RU" dirty="0" smtClean="0"/>
              <a:t>, что этот город даже стали называть "Его городом".</a:t>
            </a:r>
          </a:p>
          <a:p>
            <a:r>
              <a:rPr lang="ru-RU" dirty="0" smtClean="0"/>
              <a:t>Исцеления в </a:t>
            </a:r>
            <a:r>
              <a:rPr lang="ru-RU" dirty="0" err="1" smtClean="0"/>
              <a:t>Капернауме</a:t>
            </a:r>
            <a:r>
              <a:rPr lang="ru-RU" dirty="0" smtClean="0"/>
              <a:t> ( Мф. 9:18-34; </a:t>
            </a:r>
            <a:r>
              <a:rPr lang="ru-RU" dirty="0" err="1" smtClean="0"/>
              <a:t>Мк</a:t>
            </a:r>
            <a:r>
              <a:rPr lang="ru-RU" dirty="0" smtClean="0"/>
              <a:t>. 5:22-43; </a:t>
            </a:r>
            <a:r>
              <a:rPr lang="ru-RU" dirty="0" err="1" smtClean="0"/>
              <a:t>Лк</a:t>
            </a:r>
            <a:r>
              <a:rPr lang="ru-RU" dirty="0" smtClean="0"/>
              <a:t>. 8:41-56)</a:t>
            </a:r>
          </a:p>
          <a:p>
            <a:r>
              <a:rPr lang="ru-RU" dirty="0" smtClean="0"/>
              <a:t>Вернувшись из </a:t>
            </a:r>
            <a:r>
              <a:rPr lang="ru-RU" dirty="0" err="1" smtClean="0"/>
              <a:t>Десятиградия</a:t>
            </a:r>
            <a:r>
              <a:rPr lang="ru-RU" dirty="0" smtClean="0"/>
              <a:t> в Галилею, в </a:t>
            </a:r>
            <a:r>
              <a:rPr lang="ru-RU" dirty="0" err="1" smtClean="0"/>
              <a:t>Капернаум</a:t>
            </a:r>
            <a:r>
              <a:rPr lang="ru-RU" dirty="0" smtClean="0"/>
              <a:t>, Иисус продолжал являть Свою целительную силу. Однажды </a:t>
            </a:r>
            <a:r>
              <a:rPr lang="ru-RU" dirty="0" err="1" smtClean="0"/>
              <a:t>Иаир</a:t>
            </a:r>
            <a:r>
              <a:rPr lang="ru-RU" dirty="0" smtClean="0"/>
              <a:t>, начальник синагоги, пришел к Иисусу с мольбой зайти к нему в дом, чтобы исцелить умирающую дочь. Сопровождаемый большой толпой, Иисус пошел к нему. По дороге к Иисусу прикоснулась женщина, страдавшая 12 лет кровотечением.</a:t>
            </a:r>
          </a:p>
          <a:p>
            <a:r>
              <a:rPr lang="ru-RU" dirty="0" smtClean="0"/>
              <a:t>Болезнь женщины считалась в народе прямым следствием греховного поведения. Врачи не могли вылечить ее. Из-за стыдливости женщина боялась обнаружить свою болезнь перед всем народом, поэтому решила тайно получить исцеление через прикосновение к Иисусу, в силу Которого она верила. Она с верой прикоснулась к одежде Христа и тут же исцелилась. Действие женщины было скрыто от народа, но не от Иисуса. "...кто прикоснулся к Моей одежде?" - спросил Он (</a:t>
            </a:r>
            <a:r>
              <a:rPr lang="ru-RU" dirty="0" err="1" smtClean="0"/>
              <a:t>Мк</a:t>
            </a:r>
            <a:r>
              <a:rPr lang="ru-RU" dirty="0" smtClean="0"/>
              <a:t>. 5:30). Женщине нелегко было сознаться, но она все же сделала это, и тогда Иисус сказал ей: "...дщерь! вера твоя спасла тебя; иди в мире и будь здорова от болезни твоей" (</a:t>
            </a:r>
            <a:r>
              <a:rPr lang="ru-RU" dirty="0" err="1" smtClean="0"/>
              <a:t>Мк</a:t>
            </a:r>
            <a:r>
              <a:rPr lang="ru-RU" dirty="0" smtClean="0"/>
              <a:t>. 5:34).</a:t>
            </a:r>
          </a:p>
          <a:p>
            <a:r>
              <a:rPr lang="ru-RU" dirty="0" smtClean="0"/>
              <a:t>Как ни спешил </a:t>
            </a:r>
            <a:r>
              <a:rPr lang="ru-RU" dirty="0" err="1" smtClean="0"/>
              <a:t>Иаир</a:t>
            </a:r>
            <a:r>
              <a:rPr lang="ru-RU" dirty="0" smtClean="0"/>
              <a:t>, он терпеливо ждал, пока Иисус побеседует с женщиной. Как раз в это время посланник из дома </a:t>
            </a:r>
            <a:r>
              <a:rPr lang="ru-RU" dirty="0" err="1" smtClean="0"/>
              <a:t>Иаира</a:t>
            </a:r>
            <a:r>
              <a:rPr lang="ru-RU" dirty="0" smtClean="0"/>
              <a:t> сообщил, что дочь его умерла. Иисус это сразу заметил и, обратившись к </a:t>
            </a:r>
            <a:r>
              <a:rPr lang="ru-RU" dirty="0" err="1" smtClean="0"/>
              <a:t>Иаиру</a:t>
            </a:r>
            <a:r>
              <a:rPr lang="ru-RU" dirty="0" smtClean="0"/>
              <a:t>, сказал: "...не бойся, только веруй!" (</a:t>
            </a:r>
            <a:r>
              <a:rPr lang="ru-RU" dirty="0" err="1" smtClean="0"/>
              <a:t>Мк</a:t>
            </a:r>
            <a:r>
              <a:rPr lang="ru-RU" dirty="0" smtClean="0"/>
              <a:t>. 5:36). </a:t>
            </a:r>
            <a:r>
              <a:rPr lang="ru-RU" dirty="0" err="1" smtClean="0"/>
              <a:t>Иаир</a:t>
            </a:r>
            <a:r>
              <a:rPr lang="ru-RU" dirty="0" smtClean="0"/>
              <a:t> поверил словам Христа. Они пришли в дом, который смерть уже отметила своей страшной печатью, плакальщицы уже скорбели о безвозвратной потере. Люди посмеялись над словами Иисуса, что девушка спит. Распорядившись, чтобы все вышли, Христос с тремя учениками и родителями девушки вошел в комнату, взял ее за руку и сказал: "...девица, тебе говорю, встань" (</a:t>
            </a:r>
            <a:r>
              <a:rPr lang="ru-RU" dirty="0" err="1" smtClean="0"/>
              <a:t>Мк</a:t>
            </a:r>
            <a:r>
              <a:rPr lang="ru-RU" dirty="0" smtClean="0"/>
              <a:t>. 5:41). Смерть подчинилась слову Иисуса, умершая ожила и встала; так вновь были явлены Его сила и власть.</a:t>
            </a:r>
          </a:p>
          <a:p>
            <a:r>
              <a:rPr lang="ru-RU" dirty="0" smtClean="0"/>
              <a:t>От </a:t>
            </a:r>
            <a:r>
              <a:rPr lang="ru-RU" dirty="0" err="1" smtClean="0"/>
              <a:t>Иаира</a:t>
            </a:r>
            <a:r>
              <a:rPr lang="ru-RU" dirty="0" smtClean="0"/>
              <a:t> Христос пошел в дом, где обычно останавливался во время пребывания в </a:t>
            </a:r>
            <a:r>
              <a:rPr lang="ru-RU" dirty="0" err="1" smtClean="0"/>
              <a:t>Капернауме</a:t>
            </a:r>
            <a:r>
              <a:rPr lang="ru-RU" dirty="0" smtClean="0"/>
              <a:t>. За Ним шли двое слепых. "...помилуй нас, Иисус, Сын Давидов!" - кричали они (Мф. 9:27). Иисус, спросив их о вере, исцелил обоих.</a:t>
            </a:r>
          </a:p>
          <a:p>
            <a:r>
              <a:rPr lang="ru-RU" dirty="0" smtClean="0"/>
              <a:t>В это время к Иисусу Христу привели немого бесноватого человека. Он исцелил и его. Видя все это, люди говорили: "...никогда не бывало такого явления в Израиле", а фарисеи утверждали, что "...Он изгоняет бесов силою князя бесовского" (Мф. 9:33-34).</a:t>
            </a:r>
          </a:p>
          <a:p>
            <a:endParaRPr lang="en-US" dirty="0"/>
          </a:p>
        </p:txBody>
      </p:sp>
      <p:sp>
        <p:nvSpPr>
          <p:cNvPr id="4" name="Slide Number Placeholder 3"/>
          <p:cNvSpPr>
            <a:spLocks noGrp="1"/>
          </p:cNvSpPr>
          <p:nvPr>
            <p:ph type="sldNum" sz="quarter" idx="10"/>
          </p:nvPr>
        </p:nvSpPr>
        <p:spPr/>
        <p:txBody>
          <a:bodyPr/>
          <a:lstStyle/>
          <a:p>
            <a:fld id="{F66BAD45-2F51-4BFD-B1B7-A83CEF5A3FC6}" type="slidenum">
              <a:rPr lang="en-US" smtClean="0"/>
              <a:t>10</a:t>
            </a:fld>
            <a:endParaRPr lang="en-US"/>
          </a:p>
        </p:txBody>
      </p:sp>
    </p:spTree>
    <p:extLst>
      <p:ext uri="{BB962C8B-B14F-4D97-AF65-F5344CB8AC3E}">
        <p14:creationId xmlns:p14="http://schemas.microsoft.com/office/powerpoint/2010/main" val="139759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1/15/2015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1/15/2015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1/15/2015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1/15/2015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1/15/2015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ru-RU" dirty="0"/>
              <a:t>СРЕДНИЙ ГАЛИЛЕЙСКИЙ ПЕРИОД</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06626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782451062"/>
              </p:ext>
            </p:extLst>
          </p:nvPr>
        </p:nvGraphicFramePr>
        <p:xfrm>
          <a:off x="0" y="1248108"/>
          <a:ext cx="12192000" cy="3781091"/>
        </p:xfrm>
        <a:graphic>
          <a:graphicData uri="http://schemas.openxmlformats.org/drawingml/2006/table">
            <a:tbl>
              <a:tblPr firstRow="1" firstCol="1" bandRow="1">
                <a:tableStyleId>{5C22544A-7EE6-4342-B048-85BDC9FD1C3A}</a:tableStyleId>
              </a:tblPr>
              <a:tblGrid>
                <a:gridCol w="6096000"/>
                <a:gridCol w="6096000"/>
              </a:tblGrid>
              <a:tr h="614656">
                <a:tc gridSpan="2">
                  <a:txBody>
                    <a:bodyPr/>
                    <a:lstStyle/>
                    <a:p>
                      <a:pPr marL="457200" marR="0" lvl="1">
                        <a:lnSpc>
                          <a:spcPct val="107000"/>
                        </a:lnSpc>
                        <a:spcBef>
                          <a:spcPts val="0"/>
                        </a:spcBef>
                        <a:spcAft>
                          <a:spcPts val="0"/>
                        </a:spcAft>
                      </a:pPr>
                      <a:r>
                        <a:rPr lang="en-US" sz="3200" dirty="0">
                          <a:effectLst/>
                        </a:rPr>
                        <a:t>IV. У МОРЯ</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18957" marR="18957" marT="18957" marB="18957" anchor="ctr"/>
                </a:tc>
                <a:tc hMerge="1">
                  <a:txBody>
                    <a:bodyPr/>
                    <a:lstStyle/>
                    <a:p>
                      <a:endParaRPr lang="en-US"/>
                    </a:p>
                  </a:txBody>
                  <a:tcPr/>
                </a:tc>
              </a:tr>
              <a:tr h="3166435">
                <a:tc>
                  <a:txBody>
                    <a:bodyPr/>
                    <a:lstStyle/>
                    <a:p>
                      <a:pPr marL="457200" marR="0" lvl="1">
                        <a:lnSpc>
                          <a:spcPct val="107000"/>
                        </a:lnSpc>
                        <a:spcBef>
                          <a:spcPts val="0"/>
                        </a:spcBef>
                        <a:spcAft>
                          <a:spcPts val="800"/>
                        </a:spcAft>
                      </a:pPr>
                      <a:r>
                        <a:rPr lang="ru-RU" sz="3200" dirty="0">
                          <a:effectLst/>
                        </a:rPr>
                        <a:t>1. Усмирение бури</a:t>
                      </a:r>
                      <a:br>
                        <a:rPr lang="ru-RU" sz="3200" dirty="0">
                          <a:effectLst/>
                        </a:rPr>
                      </a:br>
                      <a:r>
                        <a:rPr lang="ru-RU" sz="3200" dirty="0">
                          <a:effectLst/>
                        </a:rPr>
                        <a:t>2. Исцеление бесноватых</a:t>
                      </a:r>
                      <a:br>
                        <a:rPr lang="ru-RU" sz="3200" dirty="0">
                          <a:effectLst/>
                        </a:rPr>
                      </a:br>
                      <a:r>
                        <a:rPr lang="ru-RU" sz="3200" dirty="0">
                          <a:effectLst/>
                        </a:rPr>
                        <a:t>3. Возвращение в </a:t>
                      </a:r>
                      <a:r>
                        <a:rPr lang="ru-RU" sz="3200" dirty="0" err="1">
                          <a:effectLst/>
                        </a:rPr>
                        <a:t>Капернаум</a:t>
                      </a:r>
                      <a:r>
                        <a:rPr lang="ru-RU" sz="3200" dirty="0">
                          <a:effectLst/>
                        </a:rPr>
                        <a:t>:</a:t>
                      </a:r>
                      <a:br>
                        <a:rPr lang="ru-RU" sz="3200" dirty="0">
                          <a:effectLst/>
                        </a:rPr>
                      </a:br>
                      <a:r>
                        <a:rPr lang="ru-RU" sz="3200" dirty="0">
                          <a:effectLst/>
                        </a:rPr>
                        <a:t>4. </a:t>
                      </a:r>
                      <a:r>
                        <a:rPr lang="en-US" sz="3200" dirty="0" err="1">
                          <a:effectLst/>
                        </a:rPr>
                        <a:t>Противление</a:t>
                      </a:r>
                      <a:r>
                        <a:rPr lang="en-US" sz="3200" dirty="0">
                          <a:effectLst/>
                        </a:rPr>
                        <a:t> в </a:t>
                      </a:r>
                      <a:r>
                        <a:rPr lang="en-US" sz="3200" dirty="0" err="1">
                          <a:effectLst/>
                        </a:rPr>
                        <a:t>Капернауме</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18957" marR="18957" marT="18957" marB="18957" anchor="ctr"/>
                </a:tc>
                <a:tc>
                  <a:txBody>
                    <a:bodyPr/>
                    <a:lstStyle/>
                    <a:p>
                      <a:pPr marL="457200" marR="0" lvl="1">
                        <a:lnSpc>
                          <a:spcPct val="107000"/>
                        </a:lnSpc>
                        <a:spcBef>
                          <a:spcPts val="0"/>
                        </a:spcBef>
                        <a:spcAft>
                          <a:spcPts val="800"/>
                        </a:spcAft>
                      </a:pPr>
                      <a:r>
                        <a:rPr lang="ru-RU" sz="3200" dirty="0">
                          <a:effectLst/>
                        </a:rPr>
                        <a:t>у моря</a:t>
                      </a:r>
                      <a:endParaRPr lang="en-US" sz="3600" dirty="0">
                        <a:effectLst/>
                      </a:endParaRPr>
                    </a:p>
                    <a:p>
                      <a:pPr marL="457200" marR="0" lvl="1">
                        <a:lnSpc>
                          <a:spcPct val="107000"/>
                        </a:lnSpc>
                        <a:spcBef>
                          <a:spcPts val="0"/>
                        </a:spcBef>
                        <a:spcAft>
                          <a:spcPts val="800"/>
                        </a:spcAft>
                      </a:pPr>
                      <a:r>
                        <a:rPr lang="ru-RU" sz="3200" dirty="0">
                          <a:effectLst/>
                        </a:rPr>
                        <a:t>на другой стороне моря</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18957" marR="18957" marT="18957" marB="18957" anchor="ctr"/>
                </a:tc>
              </a:tr>
            </a:tbl>
          </a:graphicData>
        </a:graphic>
      </p:graphicFrame>
    </p:spTree>
    <p:extLst>
      <p:ext uri="{BB962C8B-B14F-4D97-AF65-F5344CB8AC3E}">
        <p14:creationId xmlns:p14="http://schemas.microsoft.com/office/powerpoint/2010/main" val="11473411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569240149"/>
              </p:ext>
            </p:extLst>
          </p:nvPr>
        </p:nvGraphicFramePr>
        <p:xfrm>
          <a:off x="0" y="0"/>
          <a:ext cx="12192000" cy="6858000"/>
        </p:xfrm>
        <a:graphic>
          <a:graphicData uri="http://schemas.openxmlformats.org/drawingml/2006/table">
            <a:tbl>
              <a:tblPr firstRow="1" firstCol="1" bandRow="1">
                <a:tableStyleId>{5C22544A-7EE6-4342-B048-85BDC9FD1C3A}</a:tableStyleId>
              </a:tblPr>
              <a:tblGrid>
                <a:gridCol w="6096000"/>
                <a:gridCol w="6096000"/>
              </a:tblGrid>
              <a:tr h="906113">
                <a:tc gridSpan="2">
                  <a:txBody>
                    <a:bodyPr/>
                    <a:lstStyle/>
                    <a:p>
                      <a:pPr marL="457200" marR="0" lvl="1">
                        <a:lnSpc>
                          <a:spcPct val="107000"/>
                        </a:lnSpc>
                        <a:spcBef>
                          <a:spcPts val="0"/>
                        </a:spcBef>
                        <a:spcAft>
                          <a:spcPts val="0"/>
                        </a:spcAft>
                      </a:pPr>
                      <a:r>
                        <a:rPr lang="en-US" sz="3200" dirty="0">
                          <a:effectLst/>
                        </a:rPr>
                        <a:t>V. В ГАЛИЛЕЕ</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18957" marR="18957" marT="18957" marB="18957" anchor="ctr"/>
                </a:tc>
                <a:tc hMerge="1">
                  <a:txBody>
                    <a:bodyPr/>
                    <a:lstStyle/>
                    <a:p>
                      <a:endParaRPr lang="en-US"/>
                    </a:p>
                  </a:txBody>
                  <a:tcPr/>
                </a:tc>
              </a:tr>
              <a:tr h="5951887">
                <a:tc>
                  <a:txBody>
                    <a:bodyPr/>
                    <a:lstStyle/>
                    <a:p>
                      <a:pPr marL="457200" marR="0" lvl="1">
                        <a:lnSpc>
                          <a:spcPct val="107000"/>
                        </a:lnSpc>
                        <a:spcBef>
                          <a:spcPts val="0"/>
                        </a:spcBef>
                        <a:spcAft>
                          <a:spcPts val="800"/>
                        </a:spcAft>
                      </a:pPr>
                      <a:r>
                        <a:rPr lang="ru-RU" sz="3200" dirty="0">
                          <a:effectLst/>
                        </a:rPr>
                        <a:t>1, Последнее посещение Назарета</a:t>
                      </a:r>
                      <a:br>
                        <a:rPr lang="ru-RU" sz="3200" dirty="0">
                          <a:effectLst/>
                        </a:rPr>
                      </a:br>
                      <a:r>
                        <a:rPr lang="ru-RU" sz="3200" dirty="0">
                          <a:effectLst/>
                        </a:rPr>
                        <a:t>2. Поход через Галилею</a:t>
                      </a:r>
                      <a:br>
                        <a:rPr lang="ru-RU" sz="3200" dirty="0">
                          <a:effectLst/>
                        </a:rPr>
                      </a:br>
                      <a:r>
                        <a:rPr lang="ru-RU" sz="3200" dirty="0">
                          <a:effectLst/>
                        </a:rPr>
                        <a:t>3. Послание двенадцати</a:t>
                      </a:r>
                      <a:br>
                        <a:rPr lang="ru-RU" sz="3200" dirty="0">
                          <a:effectLst/>
                        </a:rPr>
                      </a:br>
                      <a:r>
                        <a:rPr lang="ru-RU" sz="3200" dirty="0">
                          <a:effectLst/>
                        </a:rPr>
                        <a:t>4. Иисус в Галилее</a:t>
                      </a:r>
                      <a:br>
                        <a:rPr lang="ru-RU" sz="3200" dirty="0">
                          <a:effectLst/>
                        </a:rPr>
                      </a:br>
                      <a:r>
                        <a:rPr lang="ru-RU" sz="3200" dirty="0">
                          <a:effectLst/>
                        </a:rPr>
                        <a:t>5. </a:t>
                      </a:r>
                      <a:r>
                        <a:rPr lang="en-US" sz="3200" dirty="0" err="1">
                          <a:effectLst/>
                        </a:rPr>
                        <a:t>Беспокойство</a:t>
                      </a:r>
                      <a:r>
                        <a:rPr lang="en-US" sz="3200" dirty="0">
                          <a:effectLst/>
                        </a:rPr>
                        <a:t> </a:t>
                      </a:r>
                      <a:r>
                        <a:rPr lang="en-US" sz="3200" dirty="0" err="1">
                          <a:effectLst/>
                        </a:rPr>
                        <a:t>царя</a:t>
                      </a:r>
                      <a:r>
                        <a:rPr lang="en-US" sz="3200" dirty="0">
                          <a:effectLst/>
                        </a:rPr>
                        <a:t> </a:t>
                      </a:r>
                      <a:r>
                        <a:rPr lang="en-US" sz="3200" dirty="0" err="1">
                          <a:effectLst/>
                        </a:rPr>
                        <a:t>Ирода</a:t>
                      </a:r>
                      <a:r>
                        <a:rPr lang="en-US" sz="3200" dirty="0">
                          <a:effectLst/>
                        </a:rPr>
                        <a:t/>
                      </a:r>
                      <a:br>
                        <a:rPr lang="en-US" sz="3200" dirty="0">
                          <a:effectLst/>
                        </a:rPr>
                      </a:br>
                      <a:r>
                        <a:rPr lang="en-US" sz="3200" dirty="0">
                          <a:effectLst/>
                        </a:rPr>
                        <a:t>6. </a:t>
                      </a:r>
                      <a:r>
                        <a:rPr lang="en-US" sz="3200" dirty="0" err="1">
                          <a:effectLst/>
                        </a:rPr>
                        <a:t>Апостолы</a:t>
                      </a:r>
                      <a:r>
                        <a:rPr lang="en-US" sz="3200" dirty="0">
                          <a:effectLst/>
                        </a:rPr>
                        <a:t> </a:t>
                      </a:r>
                      <a:r>
                        <a:rPr lang="en-US" sz="3200" dirty="0" err="1">
                          <a:effectLst/>
                        </a:rPr>
                        <a:t>возвращаются</a:t>
                      </a:r>
                      <a:r>
                        <a:rPr lang="en-US" sz="3200" dirty="0">
                          <a:effectLst/>
                        </a:rPr>
                        <a:t> в </a:t>
                      </a:r>
                      <a:r>
                        <a:rPr lang="en-US" sz="3200" dirty="0" err="1">
                          <a:effectLst/>
                        </a:rPr>
                        <a:t>Капернаум</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18957" marR="18957" marT="18957" marB="18957" anchor="ctr"/>
                </a:tc>
                <a:tc>
                  <a:txBody>
                    <a:bodyPr/>
                    <a:lstStyle/>
                    <a:p>
                      <a:pPr marL="457200" marR="0" lvl="1">
                        <a:lnSpc>
                          <a:spcPct val="107000"/>
                        </a:lnSpc>
                        <a:spcBef>
                          <a:spcPts val="0"/>
                        </a:spcBef>
                        <a:spcAft>
                          <a:spcPts val="800"/>
                        </a:spcAft>
                      </a:pPr>
                      <a:r>
                        <a:rPr lang="en-US" sz="3200" dirty="0">
                          <a:effectLst/>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18957" marR="18957" marT="18957" marB="18957" anchor="ctr"/>
                </a:tc>
              </a:tr>
            </a:tbl>
          </a:graphicData>
        </a:graphic>
      </p:graphicFrame>
    </p:spTree>
    <p:extLst>
      <p:ext uri="{BB962C8B-B14F-4D97-AF65-F5344CB8AC3E}">
        <p14:creationId xmlns:p14="http://schemas.microsoft.com/office/powerpoint/2010/main" val="37686546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045221074"/>
              </p:ext>
            </p:extLst>
          </p:nvPr>
        </p:nvGraphicFramePr>
        <p:xfrm>
          <a:off x="-1" y="0"/>
          <a:ext cx="12192000" cy="6858000"/>
        </p:xfrm>
        <a:graphic>
          <a:graphicData uri="http://schemas.openxmlformats.org/drawingml/2006/table">
            <a:tbl>
              <a:tblPr firstRow="1" firstCol="1" bandRow="1">
                <a:tableStyleId>{5C22544A-7EE6-4342-B048-85BDC9FD1C3A}</a:tableStyleId>
              </a:tblPr>
              <a:tblGrid>
                <a:gridCol w="6096000"/>
                <a:gridCol w="6096000"/>
              </a:tblGrid>
              <a:tr h="750909">
                <a:tc gridSpan="2">
                  <a:txBody>
                    <a:bodyPr/>
                    <a:lstStyle/>
                    <a:p>
                      <a:pPr marL="457200" marR="0" lvl="1">
                        <a:lnSpc>
                          <a:spcPct val="107000"/>
                        </a:lnSpc>
                        <a:spcBef>
                          <a:spcPts val="0"/>
                        </a:spcBef>
                        <a:spcAft>
                          <a:spcPts val="0"/>
                        </a:spcAft>
                      </a:pPr>
                      <a:r>
                        <a:rPr lang="en-US" sz="3200" dirty="0">
                          <a:effectLst/>
                        </a:rPr>
                        <a:t>VI. У МОРЯ</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18957" marR="18957" marT="18957" marB="18957" anchor="ctr"/>
                </a:tc>
                <a:tc hMerge="1">
                  <a:txBody>
                    <a:bodyPr/>
                    <a:lstStyle/>
                    <a:p>
                      <a:endParaRPr lang="en-US"/>
                    </a:p>
                  </a:txBody>
                  <a:tcPr/>
                </a:tc>
              </a:tr>
              <a:tr h="6107091">
                <a:tc>
                  <a:txBody>
                    <a:bodyPr/>
                    <a:lstStyle/>
                    <a:p>
                      <a:pPr marL="457200" marR="0" lvl="1">
                        <a:lnSpc>
                          <a:spcPct val="107000"/>
                        </a:lnSpc>
                        <a:spcBef>
                          <a:spcPts val="0"/>
                        </a:spcBef>
                        <a:spcAft>
                          <a:spcPts val="800"/>
                        </a:spcAft>
                      </a:pPr>
                      <a:r>
                        <a:rPr lang="ru-RU" sz="3200" dirty="0">
                          <a:effectLst/>
                        </a:rPr>
                        <a:t>1. Краткое уединение с апостолами</a:t>
                      </a:r>
                      <a:br>
                        <a:rPr lang="ru-RU" sz="3200" dirty="0">
                          <a:effectLst/>
                        </a:rPr>
                      </a:br>
                      <a:r>
                        <a:rPr lang="ru-RU" sz="3200" dirty="0">
                          <a:effectLst/>
                        </a:rPr>
                        <a:t>Насыщение пяти тысяч</a:t>
                      </a:r>
                      <a:br>
                        <a:rPr lang="ru-RU" sz="3200" dirty="0">
                          <a:effectLst/>
                        </a:rPr>
                      </a:br>
                      <a:r>
                        <a:rPr lang="ru-RU" sz="3200" dirty="0">
                          <a:effectLst/>
                        </a:rPr>
                        <a:t>3. Уединенная молитва</a:t>
                      </a:r>
                      <a:br>
                        <a:rPr lang="ru-RU" sz="3200" dirty="0">
                          <a:effectLst/>
                        </a:rPr>
                      </a:br>
                      <a:r>
                        <a:rPr lang="ru-RU" sz="3200" dirty="0">
                          <a:effectLst/>
                        </a:rPr>
                        <a:t>4. Хождение по водам</a:t>
                      </a:r>
                      <a:br>
                        <a:rPr lang="ru-RU" sz="3200" dirty="0">
                          <a:effectLst/>
                        </a:rPr>
                      </a:br>
                      <a:r>
                        <a:rPr lang="ru-RU" sz="3200" dirty="0">
                          <a:effectLst/>
                        </a:rPr>
                        <a:t>5. Исцеление в </a:t>
                      </a:r>
                      <a:r>
                        <a:rPr lang="ru-RU" sz="3200" dirty="0" err="1">
                          <a:effectLst/>
                        </a:rPr>
                        <a:t>Генисарете</a:t>
                      </a:r>
                      <a:r>
                        <a:rPr lang="ru-RU" sz="3200" dirty="0">
                          <a:effectLst/>
                        </a:rPr>
                        <a:t/>
                      </a:r>
                      <a:br>
                        <a:rPr lang="ru-RU" sz="3200" dirty="0">
                          <a:effectLst/>
                        </a:rPr>
                      </a:br>
                      <a:r>
                        <a:rPr lang="ru-RU" sz="3200" dirty="0">
                          <a:effectLst/>
                        </a:rPr>
                        <a:t>6. Возвращение в </a:t>
                      </a:r>
                      <a:r>
                        <a:rPr lang="ru-RU" sz="3200" dirty="0" err="1">
                          <a:effectLst/>
                        </a:rPr>
                        <a:t>Капернаум</a:t>
                      </a:r>
                      <a:r>
                        <a:rPr lang="ru-RU" sz="3200" dirty="0">
                          <a:effectLst/>
                        </a:rPr>
                        <a:t>: учит в синагоге</a:t>
                      </a:r>
                      <a:br>
                        <a:rPr lang="ru-RU" sz="3200" dirty="0">
                          <a:effectLst/>
                        </a:rPr>
                      </a:br>
                      <a:r>
                        <a:rPr lang="ru-RU" sz="3200" dirty="0">
                          <a:effectLst/>
                        </a:rPr>
                        <a:t>7. Оставлен большинством учеников</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18957" marR="18957" marT="18957" marB="18957" anchor="ctr"/>
                </a:tc>
                <a:tc>
                  <a:txBody>
                    <a:bodyPr/>
                    <a:lstStyle/>
                    <a:p>
                      <a:pPr marL="457200" marR="0" lvl="1">
                        <a:lnSpc>
                          <a:spcPct val="107000"/>
                        </a:lnSpc>
                        <a:spcBef>
                          <a:spcPts val="0"/>
                        </a:spcBef>
                        <a:spcAft>
                          <a:spcPts val="800"/>
                        </a:spcAft>
                      </a:pPr>
                      <a:r>
                        <a:rPr lang="en-US" sz="3200" dirty="0" err="1">
                          <a:effectLst/>
                        </a:rPr>
                        <a:t>недалеко</a:t>
                      </a:r>
                      <a:r>
                        <a:rPr lang="en-US" sz="3200" dirty="0">
                          <a:effectLst/>
                        </a:rPr>
                        <a:t> </a:t>
                      </a:r>
                      <a:r>
                        <a:rPr lang="en-US" sz="3200" dirty="0" err="1">
                          <a:effectLst/>
                        </a:rPr>
                        <a:t>от</a:t>
                      </a:r>
                      <a:r>
                        <a:rPr lang="en-US" sz="3200" dirty="0">
                          <a:effectLst/>
                        </a:rPr>
                        <a:t> </a:t>
                      </a:r>
                      <a:r>
                        <a:rPr lang="en-US" sz="3200" dirty="0" err="1">
                          <a:effectLst/>
                        </a:rPr>
                        <a:t>Вифсаиды</a:t>
                      </a:r>
                      <a:endParaRPr lang="en-US" sz="3600" dirty="0">
                        <a:effectLst/>
                      </a:endParaRPr>
                    </a:p>
                    <a:p>
                      <a:pPr marL="457200" marR="0" lvl="1">
                        <a:lnSpc>
                          <a:spcPct val="107000"/>
                        </a:lnSpc>
                        <a:spcBef>
                          <a:spcPts val="0"/>
                        </a:spcBef>
                        <a:spcAft>
                          <a:spcPts val="800"/>
                        </a:spcAft>
                      </a:pPr>
                      <a:r>
                        <a:rPr lang="en-US" sz="3200" dirty="0" err="1">
                          <a:effectLst/>
                        </a:rPr>
                        <a:t>Галилейское</a:t>
                      </a:r>
                      <a:r>
                        <a:rPr lang="en-US" sz="3200" dirty="0">
                          <a:effectLst/>
                        </a:rPr>
                        <a:t> </a:t>
                      </a:r>
                      <a:r>
                        <a:rPr lang="en-US" sz="3200" dirty="0" err="1">
                          <a:effectLst/>
                        </a:rPr>
                        <a:t>море</a:t>
                      </a:r>
                      <a:endParaRPr lang="en-US" sz="3600" dirty="0">
                        <a:effectLst/>
                      </a:endParaRPr>
                    </a:p>
                    <a:p>
                      <a:pPr marL="457200" marR="0" lvl="1">
                        <a:lnSpc>
                          <a:spcPct val="107000"/>
                        </a:lnSpc>
                        <a:spcBef>
                          <a:spcPts val="0"/>
                        </a:spcBef>
                        <a:spcAft>
                          <a:spcPts val="800"/>
                        </a:spcAft>
                      </a:pPr>
                      <a:r>
                        <a:rPr lang="en-US" sz="3200" dirty="0">
                          <a:effectLst/>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18957" marR="18957" marT="18957" marB="18957" anchor="ctr"/>
                </a:tc>
              </a:tr>
            </a:tbl>
          </a:graphicData>
        </a:graphic>
      </p:graphicFrame>
    </p:spTree>
    <p:extLst>
      <p:ext uri="{BB962C8B-B14F-4D97-AF65-F5344CB8AC3E}">
        <p14:creationId xmlns:p14="http://schemas.microsoft.com/office/powerpoint/2010/main" val="1924731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rotWithShape="1">
          <a:blip r:embed="rId3">
            <a:extLst>
              <a:ext uri="{28A0092B-C50C-407E-A947-70E740481C1C}">
                <a14:useLocalDpi xmlns:a14="http://schemas.microsoft.com/office/drawing/2010/main" val="0"/>
              </a:ext>
            </a:extLst>
          </a:blip>
          <a:srcRect t="8014" b="2269"/>
          <a:stretch/>
        </p:blipFill>
        <p:spPr>
          <a:xfrm>
            <a:off x="838200" y="-32484"/>
            <a:ext cx="10515600" cy="6890484"/>
          </a:xfrm>
          <a:prstGeom prst="rect">
            <a:avLst/>
          </a:prstGeom>
        </p:spPr>
      </p:pic>
      <p:sp>
        <p:nvSpPr>
          <p:cNvPr id="6" name="Rectangle 5"/>
          <p:cNvSpPr/>
          <p:nvPr/>
        </p:nvSpPr>
        <p:spPr>
          <a:xfrm>
            <a:off x="5631305" y="2933973"/>
            <a:ext cx="1993691" cy="950050"/>
          </a:xfrm>
          <a:prstGeom prst="rect">
            <a:avLst/>
          </a:prstGeom>
          <a:noFill/>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719603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270138833"/>
              </p:ext>
            </p:extLst>
          </p:nvPr>
        </p:nvGraphicFramePr>
        <p:xfrm>
          <a:off x="686565" y="0"/>
          <a:ext cx="10876545" cy="6858000"/>
        </p:xfrm>
        <a:graphic>
          <a:graphicData uri="http://schemas.openxmlformats.org/drawingml/2006/table">
            <a:tbl>
              <a:tblPr firstRow="1" firstCol="1" bandRow="1">
                <a:tableStyleId>{BC89EF96-8CEA-46FF-86C4-4CE0E7609802}</a:tableStyleId>
              </a:tblPr>
              <a:tblGrid>
                <a:gridCol w="1740247"/>
                <a:gridCol w="1957778"/>
                <a:gridCol w="1849013"/>
                <a:gridCol w="1740247"/>
                <a:gridCol w="1849013"/>
                <a:gridCol w="1740247"/>
              </a:tblGrid>
              <a:tr h="871496">
                <a:tc gridSpan="6">
                  <a:txBody>
                    <a:bodyPr/>
                    <a:lstStyle/>
                    <a:p>
                      <a:pPr marL="0" marR="0" algn="ctr">
                        <a:lnSpc>
                          <a:spcPct val="107000"/>
                        </a:lnSpc>
                        <a:spcBef>
                          <a:spcPts val="0"/>
                        </a:spcBef>
                        <a:spcAft>
                          <a:spcPts val="0"/>
                        </a:spcAft>
                      </a:pPr>
                      <a:r>
                        <a:rPr lang="ru-RU" sz="3200" b="1" dirty="0">
                          <a:effectLst/>
                        </a:rPr>
                        <a:t>ОБЩЕСТВЕННОЕ </a:t>
                      </a:r>
                      <a:r>
                        <a:rPr lang="ru-RU" sz="3200" b="1" dirty="0" smtClean="0">
                          <a:effectLst/>
                        </a:rPr>
                        <a:t>СЛУЖЕНИЕ</a:t>
                      </a:r>
                      <a:endParaRPr lang="en-US" sz="3200" b="1" dirty="0" smtClean="0">
                        <a:effectLst/>
                      </a:endParaRPr>
                    </a:p>
                  </a:txBody>
                  <a:tcPr marL="47625" marR="47625" marT="47625" marB="47625"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71496">
                <a:tc gridSpan="2">
                  <a:txBody>
                    <a:bodyPr/>
                    <a:lstStyle/>
                    <a:p>
                      <a:pPr marL="0" marR="0" algn="ctr">
                        <a:lnSpc>
                          <a:spcPct val="107000"/>
                        </a:lnSpc>
                        <a:spcBef>
                          <a:spcPts val="0"/>
                        </a:spcBef>
                        <a:spcAft>
                          <a:spcPts val="0"/>
                        </a:spcAft>
                      </a:pPr>
                      <a:r>
                        <a:rPr lang="ru-RU" sz="2400" b="1" dirty="0">
                          <a:effectLst/>
                        </a:rPr>
                        <a:t>ПЕРВЫЙ ГОД</a:t>
                      </a:r>
                      <a:endParaRPr lang="en-US" sz="3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hMerge="1">
                  <a:txBody>
                    <a:bodyPr/>
                    <a:lstStyle/>
                    <a:p>
                      <a:endParaRPr lang="en-US"/>
                    </a:p>
                  </a:txBody>
                  <a:tcPr/>
                </a:tc>
                <a:tc gridSpan="2">
                  <a:txBody>
                    <a:bodyPr/>
                    <a:lstStyle/>
                    <a:p>
                      <a:pPr marL="0" marR="0" algn="ctr">
                        <a:lnSpc>
                          <a:spcPct val="107000"/>
                        </a:lnSpc>
                        <a:spcBef>
                          <a:spcPts val="0"/>
                        </a:spcBef>
                        <a:spcAft>
                          <a:spcPts val="0"/>
                        </a:spcAft>
                      </a:pPr>
                      <a:r>
                        <a:rPr lang="ru-RU" sz="2400" b="1">
                          <a:effectLst/>
                        </a:rPr>
                        <a:t>ВТОРОЙ ГОД</a:t>
                      </a:r>
                      <a:endParaRPr lang="en-US" sz="3600" b="1">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hMerge="1">
                  <a:txBody>
                    <a:bodyPr/>
                    <a:lstStyle/>
                    <a:p>
                      <a:endParaRPr lang="en-US"/>
                    </a:p>
                  </a:txBody>
                  <a:tcPr/>
                </a:tc>
                <a:tc gridSpan="2">
                  <a:txBody>
                    <a:bodyPr/>
                    <a:lstStyle/>
                    <a:p>
                      <a:pPr marL="0" marR="0" algn="ctr">
                        <a:lnSpc>
                          <a:spcPct val="107000"/>
                        </a:lnSpc>
                        <a:spcBef>
                          <a:spcPts val="0"/>
                        </a:spcBef>
                        <a:spcAft>
                          <a:spcPts val="0"/>
                        </a:spcAft>
                      </a:pPr>
                      <a:r>
                        <a:rPr lang="ru-RU" sz="2400" b="1" dirty="0">
                          <a:effectLst/>
                        </a:rPr>
                        <a:t>ТРЕТИЙ ГОД</a:t>
                      </a:r>
                      <a:endParaRPr lang="en-US" sz="3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hMerge="1">
                  <a:txBody>
                    <a:bodyPr/>
                    <a:lstStyle/>
                    <a:p>
                      <a:endParaRPr lang="en-US"/>
                    </a:p>
                  </a:txBody>
                  <a:tcPr/>
                </a:tc>
              </a:tr>
              <a:tr h="871496">
                <a:tc gridSpan="2">
                  <a:txBody>
                    <a:bodyPr/>
                    <a:lstStyle/>
                    <a:p>
                      <a:pPr marL="0" marR="0" algn="ctr">
                        <a:lnSpc>
                          <a:spcPct val="107000"/>
                        </a:lnSpc>
                        <a:spcBef>
                          <a:spcPts val="0"/>
                        </a:spcBef>
                        <a:spcAft>
                          <a:spcPts val="0"/>
                        </a:spcAft>
                      </a:pPr>
                      <a:r>
                        <a:rPr lang="ru-RU" sz="2400" b="0">
                          <a:effectLst/>
                        </a:rPr>
                        <a:t>Неизвестность</a:t>
                      </a:r>
                      <a:endParaRPr lang="en-US" sz="3600" b="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hMerge="1">
                  <a:txBody>
                    <a:bodyPr/>
                    <a:lstStyle/>
                    <a:p>
                      <a:endParaRPr lang="en-US"/>
                    </a:p>
                  </a:txBody>
                  <a:tcPr/>
                </a:tc>
                <a:tc gridSpan="2">
                  <a:txBody>
                    <a:bodyPr/>
                    <a:lstStyle/>
                    <a:p>
                      <a:pPr marL="0" marR="0" algn="ctr">
                        <a:lnSpc>
                          <a:spcPct val="107000"/>
                        </a:lnSpc>
                        <a:spcBef>
                          <a:spcPts val="0"/>
                        </a:spcBef>
                        <a:spcAft>
                          <a:spcPts val="0"/>
                        </a:spcAft>
                      </a:pPr>
                      <a:r>
                        <a:rPr lang="ru-RU" sz="2400" b="0">
                          <a:effectLst/>
                        </a:rPr>
                        <a:t>Популярность </a:t>
                      </a:r>
                      <a:endParaRPr lang="en-US" sz="3600" b="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hMerge="1">
                  <a:txBody>
                    <a:bodyPr/>
                    <a:lstStyle/>
                    <a:p>
                      <a:endParaRPr lang="en-US"/>
                    </a:p>
                  </a:txBody>
                  <a:tcPr/>
                </a:tc>
                <a:tc gridSpan="2">
                  <a:txBody>
                    <a:bodyPr/>
                    <a:lstStyle/>
                    <a:p>
                      <a:pPr marL="0" marR="0" algn="ctr">
                        <a:lnSpc>
                          <a:spcPct val="107000"/>
                        </a:lnSpc>
                        <a:spcBef>
                          <a:spcPts val="0"/>
                        </a:spcBef>
                        <a:spcAft>
                          <a:spcPts val="0"/>
                        </a:spcAft>
                      </a:pPr>
                      <a:r>
                        <a:rPr lang="ru-RU" sz="2400" b="0" dirty="0">
                          <a:effectLst/>
                        </a:rPr>
                        <a:t>Оппозиция</a:t>
                      </a:r>
                      <a:endParaRPr lang="en-US" sz="3600" b="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hMerge="1">
                  <a:txBody>
                    <a:bodyPr/>
                    <a:lstStyle/>
                    <a:p>
                      <a:endParaRPr lang="en-US"/>
                    </a:p>
                  </a:txBody>
                  <a:tcPr/>
                </a:tc>
              </a:tr>
              <a:tr h="871496">
                <a:tc>
                  <a:txBody>
                    <a:bodyPr/>
                    <a:lstStyle/>
                    <a:p>
                      <a:pPr marL="0" marR="0" algn="ctr">
                        <a:lnSpc>
                          <a:spcPct val="107000"/>
                        </a:lnSpc>
                        <a:spcBef>
                          <a:spcPts val="0"/>
                        </a:spcBef>
                        <a:spcAft>
                          <a:spcPts val="0"/>
                        </a:spcAft>
                      </a:pPr>
                      <a:r>
                        <a:rPr lang="ru-RU" sz="2400" b="0">
                          <a:effectLst/>
                        </a:rPr>
                        <a:t>4 месяца</a:t>
                      </a:r>
                      <a:endParaRPr lang="en-US" sz="3600" b="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a:txBody>
                    <a:bodyPr/>
                    <a:lstStyle/>
                    <a:p>
                      <a:pPr marL="0" marR="0" algn="ctr">
                        <a:lnSpc>
                          <a:spcPct val="107000"/>
                        </a:lnSpc>
                        <a:spcBef>
                          <a:spcPts val="0"/>
                        </a:spcBef>
                        <a:spcAft>
                          <a:spcPts val="0"/>
                        </a:spcAft>
                      </a:pPr>
                      <a:r>
                        <a:rPr lang="ru-RU" sz="2400" b="0">
                          <a:effectLst/>
                        </a:rPr>
                        <a:t>8 месяцев</a:t>
                      </a:r>
                      <a:endParaRPr lang="en-US" sz="3600" b="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gridSpan="2">
                  <a:txBody>
                    <a:bodyPr/>
                    <a:lstStyle/>
                    <a:p>
                      <a:pPr marL="0" marR="0" algn="ctr">
                        <a:lnSpc>
                          <a:spcPct val="107000"/>
                        </a:lnSpc>
                        <a:spcBef>
                          <a:spcPts val="0"/>
                        </a:spcBef>
                        <a:spcAft>
                          <a:spcPts val="0"/>
                        </a:spcAft>
                      </a:pPr>
                      <a:r>
                        <a:rPr lang="ru-RU" sz="2400" b="0">
                          <a:effectLst/>
                        </a:rPr>
                        <a:t>14 месяцев</a:t>
                      </a:r>
                      <a:endParaRPr lang="en-US" sz="3600" b="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hMerge="1">
                  <a:txBody>
                    <a:bodyPr/>
                    <a:lstStyle/>
                    <a:p>
                      <a:endParaRPr lang="en-US"/>
                    </a:p>
                  </a:txBody>
                  <a:tcPr/>
                </a:tc>
                <a:tc>
                  <a:txBody>
                    <a:bodyPr/>
                    <a:lstStyle/>
                    <a:p>
                      <a:pPr marL="0" marR="0" algn="ctr">
                        <a:lnSpc>
                          <a:spcPct val="107000"/>
                        </a:lnSpc>
                        <a:spcBef>
                          <a:spcPts val="0"/>
                        </a:spcBef>
                        <a:spcAft>
                          <a:spcPts val="0"/>
                        </a:spcAft>
                      </a:pPr>
                      <a:r>
                        <a:rPr lang="ru-RU" sz="2400" b="0">
                          <a:effectLst/>
                        </a:rPr>
                        <a:t>6 месяцев</a:t>
                      </a:r>
                      <a:endParaRPr lang="en-US" sz="3600" b="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a:txBody>
                    <a:bodyPr/>
                    <a:lstStyle/>
                    <a:p>
                      <a:pPr marL="0" marR="0" algn="ctr">
                        <a:lnSpc>
                          <a:spcPct val="107000"/>
                        </a:lnSpc>
                        <a:spcBef>
                          <a:spcPts val="0"/>
                        </a:spcBef>
                        <a:spcAft>
                          <a:spcPts val="0"/>
                        </a:spcAft>
                      </a:pPr>
                      <a:r>
                        <a:rPr lang="ru-RU" sz="2400" b="0">
                          <a:effectLst/>
                        </a:rPr>
                        <a:t>6 месяцев</a:t>
                      </a:r>
                      <a:endParaRPr lang="en-US" sz="3600" b="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r>
              <a:tr h="1414503">
                <a:tc>
                  <a:txBody>
                    <a:bodyPr/>
                    <a:lstStyle/>
                    <a:p>
                      <a:pPr marL="0" marR="0" algn="ctr">
                        <a:lnSpc>
                          <a:spcPct val="107000"/>
                        </a:lnSpc>
                        <a:spcBef>
                          <a:spcPts val="0"/>
                        </a:spcBef>
                        <a:spcAft>
                          <a:spcPts val="0"/>
                        </a:spcAft>
                      </a:pPr>
                      <a:r>
                        <a:rPr lang="ru-RU" sz="2400" b="0">
                          <a:effectLst/>
                        </a:rPr>
                        <a:t>НАЧАЛЬНЫЕ СОБЫТИЯ </a:t>
                      </a:r>
                      <a:endParaRPr lang="en-US" sz="3600" b="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a:txBody>
                    <a:bodyPr/>
                    <a:lstStyle/>
                    <a:p>
                      <a:pPr marL="0" marR="0" algn="ctr">
                        <a:lnSpc>
                          <a:spcPct val="107000"/>
                        </a:lnSpc>
                        <a:spcBef>
                          <a:spcPts val="0"/>
                        </a:spcBef>
                        <a:spcAft>
                          <a:spcPts val="0"/>
                        </a:spcAft>
                      </a:pPr>
                      <a:r>
                        <a:rPr lang="ru-RU" sz="2400" b="0">
                          <a:effectLst/>
                        </a:rPr>
                        <a:t>РАННЕЕ СЛУЖЕНИЕ</a:t>
                      </a:r>
                      <a:endParaRPr lang="en-US" sz="3600" b="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gridSpan="2">
                  <a:txBody>
                    <a:bodyPr/>
                    <a:lstStyle/>
                    <a:p>
                      <a:pPr marL="0" marR="0" algn="ctr">
                        <a:lnSpc>
                          <a:spcPct val="107000"/>
                        </a:lnSpc>
                        <a:spcBef>
                          <a:spcPts val="0"/>
                        </a:spcBef>
                        <a:spcAft>
                          <a:spcPts val="800"/>
                        </a:spcAft>
                      </a:pPr>
                      <a:r>
                        <a:rPr lang="ru-RU" sz="2400" b="0">
                          <a:effectLst/>
                        </a:rPr>
                        <a:t>ШИРОКОЕ СЛУЖЕНИЕ </a:t>
                      </a:r>
                      <a:endParaRPr lang="en-US" sz="3600" b="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hMerge="1">
                  <a:txBody>
                    <a:bodyPr/>
                    <a:lstStyle/>
                    <a:p>
                      <a:endParaRPr lang="en-US"/>
                    </a:p>
                  </a:txBody>
                  <a:tcPr/>
                </a:tc>
                <a:tc>
                  <a:txBody>
                    <a:bodyPr/>
                    <a:lstStyle/>
                    <a:p>
                      <a:pPr marL="0" marR="0" algn="ctr">
                        <a:lnSpc>
                          <a:spcPct val="107000"/>
                        </a:lnSpc>
                        <a:spcBef>
                          <a:spcPts val="0"/>
                        </a:spcBef>
                        <a:spcAft>
                          <a:spcPts val="0"/>
                        </a:spcAft>
                      </a:pPr>
                      <a:r>
                        <a:rPr lang="ru-RU" sz="2400" b="0">
                          <a:effectLst/>
                        </a:rPr>
                        <a:t>ОСОБОЕ </a:t>
                      </a:r>
                      <a:br>
                        <a:rPr lang="ru-RU" sz="2400" b="0">
                          <a:effectLst/>
                        </a:rPr>
                      </a:br>
                      <a:r>
                        <a:rPr lang="ru-RU" sz="2400" b="0">
                          <a:effectLst/>
                        </a:rPr>
                        <a:t>СЛУЖЕНИЕ </a:t>
                      </a:r>
                      <a:endParaRPr lang="en-US" sz="3600" b="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a:txBody>
                    <a:bodyPr/>
                    <a:lstStyle/>
                    <a:p>
                      <a:pPr marL="0" marR="0" algn="ctr">
                        <a:lnSpc>
                          <a:spcPct val="107000"/>
                        </a:lnSpc>
                        <a:spcBef>
                          <a:spcPts val="0"/>
                        </a:spcBef>
                        <a:spcAft>
                          <a:spcPts val="0"/>
                        </a:spcAft>
                      </a:pPr>
                      <a:r>
                        <a:rPr lang="ru-RU" sz="2400" b="0" dirty="0" smtClean="0">
                          <a:effectLst/>
                        </a:rPr>
                        <a:t>ЗАВЕРШ.</a:t>
                      </a:r>
                    </a:p>
                    <a:p>
                      <a:pPr marL="0" marR="0" algn="ctr">
                        <a:lnSpc>
                          <a:spcPct val="107000"/>
                        </a:lnSpc>
                        <a:spcBef>
                          <a:spcPts val="0"/>
                        </a:spcBef>
                        <a:spcAft>
                          <a:spcPts val="0"/>
                        </a:spcAft>
                      </a:pPr>
                      <a:r>
                        <a:rPr lang="ru-RU" sz="2400" b="0" dirty="0" smtClean="0">
                          <a:effectLst/>
                        </a:rPr>
                        <a:t>СЛУЖЕНИЕ</a:t>
                      </a:r>
                      <a:endParaRPr lang="en-US" sz="3600" b="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r>
              <a:tr h="1957513">
                <a:tc>
                  <a:txBody>
                    <a:bodyPr/>
                    <a:lstStyle/>
                    <a:p>
                      <a:pPr marL="0" marR="0" algn="ctr">
                        <a:lnSpc>
                          <a:spcPct val="107000"/>
                        </a:lnSpc>
                        <a:spcBef>
                          <a:spcPts val="0"/>
                        </a:spcBef>
                        <a:spcAft>
                          <a:spcPts val="0"/>
                        </a:spcAft>
                      </a:pPr>
                      <a:r>
                        <a:rPr lang="ru-RU" sz="2400" b="0" dirty="0">
                          <a:effectLst/>
                        </a:rPr>
                        <a:t>НАЧАЛО </a:t>
                      </a:r>
                      <a:r>
                        <a:rPr lang="ru-RU" sz="2400" b="0" dirty="0" smtClean="0">
                          <a:effectLst/>
                        </a:rPr>
                        <a:t>ОБЩ.</a:t>
                      </a:r>
                      <a:r>
                        <a:rPr lang="ru-RU" sz="2400" b="0" dirty="0">
                          <a:effectLst/>
                        </a:rPr>
                        <a:t/>
                      </a:r>
                      <a:br>
                        <a:rPr lang="ru-RU" sz="2400" b="0" dirty="0">
                          <a:effectLst/>
                        </a:rPr>
                      </a:br>
                      <a:r>
                        <a:rPr lang="ru-RU" sz="2400" b="0" dirty="0">
                          <a:effectLst/>
                        </a:rPr>
                        <a:t>СЛУЖЕНИЯ</a:t>
                      </a:r>
                      <a:endParaRPr lang="en-US" sz="3600" b="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a:txBody>
                    <a:bodyPr/>
                    <a:lstStyle/>
                    <a:p>
                      <a:pPr marL="0" marR="0" algn="ctr">
                        <a:lnSpc>
                          <a:spcPct val="107000"/>
                        </a:lnSpc>
                        <a:spcBef>
                          <a:spcPts val="0"/>
                        </a:spcBef>
                        <a:spcAft>
                          <a:spcPts val="0"/>
                        </a:spcAft>
                      </a:pPr>
                      <a:r>
                        <a:rPr lang="ru-RU" sz="2400" b="0" dirty="0">
                          <a:effectLst/>
                        </a:rPr>
                        <a:t>РАННИЙ</a:t>
                      </a:r>
                      <a:br>
                        <a:rPr lang="ru-RU" sz="2400" b="0" dirty="0">
                          <a:effectLst/>
                        </a:rPr>
                      </a:br>
                      <a:r>
                        <a:rPr lang="ru-RU" sz="2400" b="0" dirty="0">
                          <a:effectLst/>
                        </a:rPr>
                        <a:t>ИУДЕЙСКИЙ </a:t>
                      </a:r>
                      <a:br>
                        <a:rPr lang="ru-RU" sz="2400" b="0" dirty="0">
                          <a:effectLst/>
                        </a:rPr>
                      </a:br>
                      <a:r>
                        <a:rPr lang="ru-RU" sz="2400" b="0" dirty="0">
                          <a:effectLst/>
                        </a:rPr>
                        <a:t>ПЕРИОД</a:t>
                      </a:r>
                      <a:r>
                        <a:rPr lang="en-US" sz="2400" b="0" dirty="0">
                          <a:effectLst/>
                        </a:rPr>
                        <a:t> </a:t>
                      </a:r>
                      <a:endParaRPr lang="en-US" sz="3600" b="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a:txBody>
                    <a:bodyPr/>
                    <a:lstStyle/>
                    <a:p>
                      <a:pPr marL="0" marR="0" algn="ctr">
                        <a:lnSpc>
                          <a:spcPct val="107000"/>
                        </a:lnSpc>
                        <a:spcBef>
                          <a:spcPts val="0"/>
                        </a:spcBef>
                        <a:spcAft>
                          <a:spcPts val="0"/>
                        </a:spcAft>
                      </a:pPr>
                      <a:r>
                        <a:rPr lang="ru-RU" sz="2400" b="0" dirty="0">
                          <a:effectLst/>
                        </a:rPr>
                        <a:t>РАННИЙ </a:t>
                      </a:r>
                      <a:r>
                        <a:rPr lang="ru-RU" sz="2400" b="0" dirty="0" smtClean="0">
                          <a:effectLst/>
                        </a:rPr>
                        <a:t>ГАЛИЛ.</a:t>
                      </a:r>
                      <a:r>
                        <a:rPr lang="ru-RU" sz="2400" b="0" dirty="0">
                          <a:effectLst/>
                        </a:rPr>
                        <a:t/>
                      </a:r>
                      <a:br>
                        <a:rPr lang="ru-RU" sz="2400" b="0" dirty="0">
                          <a:effectLst/>
                        </a:rPr>
                      </a:br>
                      <a:r>
                        <a:rPr lang="ru-RU" sz="2400" b="0" dirty="0">
                          <a:effectLst/>
                        </a:rPr>
                        <a:t>ПЕРИОД </a:t>
                      </a:r>
                      <a:endParaRPr lang="en-US" sz="3600" b="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a:txBody>
                    <a:bodyPr/>
                    <a:lstStyle/>
                    <a:p>
                      <a:pPr marL="0" marR="0" algn="ctr">
                        <a:lnSpc>
                          <a:spcPct val="107000"/>
                        </a:lnSpc>
                        <a:spcBef>
                          <a:spcPts val="0"/>
                        </a:spcBef>
                        <a:spcAft>
                          <a:spcPts val="0"/>
                        </a:spcAft>
                      </a:pPr>
                      <a:r>
                        <a:rPr lang="ru-RU" sz="2400" b="0" dirty="0">
                          <a:effectLst/>
                        </a:rPr>
                        <a:t>СРЕДНИЙ</a:t>
                      </a:r>
                      <a:br>
                        <a:rPr lang="ru-RU" sz="2400" b="0" dirty="0">
                          <a:effectLst/>
                        </a:rPr>
                      </a:br>
                      <a:r>
                        <a:rPr lang="ru-RU" sz="2400" b="0" dirty="0" smtClean="0">
                          <a:effectLst/>
                        </a:rPr>
                        <a:t>ГАЛИЛ.</a:t>
                      </a:r>
                      <a:r>
                        <a:rPr lang="ru-RU" sz="2400" b="0" dirty="0">
                          <a:effectLst/>
                        </a:rPr>
                        <a:t/>
                      </a:r>
                      <a:br>
                        <a:rPr lang="ru-RU" sz="2400" b="0" dirty="0">
                          <a:effectLst/>
                        </a:rPr>
                      </a:br>
                      <a:r>
                        <a:rPr lang="ru-RU" sz="2400" b="0" dirty="0">
                          <a:effectLst/>
                        </a:rPr>
                        <a:t>ПЕРИОД </a:t>
                      </a:r>
                      <a:endParaRPr lang="en-US" sz="3600" b="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a:txBody>
                    <a:bodyPr/>
                    <a:lstStyle/>
                    <a:p>
                      <a:pPr marL="0" marR="0" algn="ctr">
                        <a:lnSpc>
                          <a:spcPct val="107000"/>
                        </a:lnSpc>
                        <a:spcBef>
                          <a:spcPts val="0"/>
                        </a:spcBef>
                        <a:spcAft>
                          <a:spcPts val="0"/>
                        </a:spcAft>
                      </a:pPr>
                      <a:r>
                        <a:rPr lang="ru-RU" sz="2400" b="0" dirty="0">
                          <a:effectLst/>
                        </a:rPr>
                        <a:t>ПОЗДНИЙ </a:t>
                      </a:r>
                      <a:r>
                        <a:rPr lang="ru-RU" sz="2400" b="0" dirty="0" smtClean="0">
                          <a:effectLst/>
                        </a:rPr>
                        <a:t>ГАЛИЛ.</a:t>
                      </a:r>
                      <a:r>
                        <a:rPr lang="en-US" sz="2400" b="0" dirty="0">
                          <a:effectLst/>
                        </a:rPr>
                        <a:t> </a:t>
                      </a:r>
                      <a:r>
                        <a:rPr lang="ru-RU" sz="2400" b="0" dirty="0">
                          <a:effectLst/>
                        </a:rPr>
                        <a:t/>
                      </a:r>
                      <a:br>
                        <a:rPr lang="ru-RU" sz="2400" b="0" dirty="0">
                          <a:effectLst/>
                        </a:rPr>
                      </a:br>
                      <a:r>
                        <a:rPr lang="ru-RU" sz="2400" b="0" dirty="0">
                          <a:effectLst/>
                        </a:rPr>
                        <a:t>ПЕРИОД </a:t>
                      </a:r>
                      <a:endParaRPr lang="en-US" sz="3600" b="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a:txBody>
                    <a:bodyPr/>
                    <a:lstStyle/>
                    <a:p>
                      <a:pPr marL="0" marR="0" algn="ctr">
                        <a:lnSpc>
                          <a:spcPct val="107000"/>
                        </a:lnSpc>
                        <a:spcBef>
                          <a:spcPts val="0"/>
                        </a:spcBef>
                        <a:spcAft>
                          <a:spcPts val="0"/>
                        </a:spcAft>
                      </a:pPr>
                      <a:r>
                        <a:rPr lang="ru-RU" sz="2400" b="0" dirty="0">
                          <a:effectLst/>
                        </a:rPr>
                        <a:t>ПОЗДНИЙ </a:t>
                      </a:r>
                      <a:r>
                        <a:rPr lang="ru-RU" sz="2400" b="0" dirty="0" smtClean="0">
                          <a:effectLst/>
                        </a:rPr>
                        <a:t>ИУДЕЙСКИЙ</a:t>
                      </a:r>
                      <a:r>
                        <a:rPr lang="ru-RU" sz="2400" b="0" dirty="0">
                          <a:effectLst/>
                        </a:rPr>
                        <a:t/>
                      </a:r>
                      <a:br>
                        <a:rPr lang="ru-RU" sz="2400" b="0" dirty="0">
                          <a:effectLst/>
                        </a:rPr>
                      </a:br>
                      <a:r>
                        <a:rPr lang="ru-RU" sz="2400" b="0" dirty="0">
                          <a:effectLst/>
                        </a:rPr>
                        <a:t>ПЕРИОД </a:t>
                      </a:r>
                      <a:endParaRPr lang="en-US" sz="3600" b="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r>
            </a:tbl>
          </a:graphicData>
        </a:graphic>
      </p:graphicFrame>
      <p:sp>
        <p:nvSpPr>
          <p:cNvPr id="7" name="Rectangle 6"/>
          <p:cNvSpPr/>
          <p:nvPr/>
        </p:nvSpPr>
        <p:spPr>
          <a:xfrm>
            <a:off x="6301301" y="4940968"/>
            <a:ext cx="1618938" cy="1917032"/>
          </a:xfrm>
          <a:prstGeom prst="rect">
            <a:avLst/>
          </a:prstGeom>
          <a:noFill/>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928202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33137"/>
            <a:ext cx="10515600" cy="5743826"/>
          </a:xfrm>
        </p:spPr>
        <p:txBody>
          <a:bodyPr/>
          <a:lstStyle/>
          <a:p>
            <a:r>
              <a:rPr lang="ru-RU" sz="3600" b="1" dirty="0" smtClean="0"/>
              <a:t>Короткое посещение Иерусалима на праздник, исцеление у </a:t>
            </a:r>
            <a:r>
              <a:rPr lang="ru-RU" sz="3600" b="1" dirty="0" err="1" smtClean="0"/>
              <a:t>Вифезды</a:t>
            </a:r>
            <a:endParaRPr lang="en-US" sz="3600" b="1" dirty="0" smtClean="0"/>
          </a:p>
          <a:p>
            <a:endParaRPr lang="en-US" sz="3600" b="1" dirty="0"/>
          </a:p>
          <a:p>
            <a:r>
              <a:rPr lang="ru-RU" sz="3600" b="1" dirty="0" smtClean="0"/>
              <a:t>У </a:t>
            </a:r>
            <a:r>
              <a:rPr lang="ru-RU" sz="3600" b="1" dirty="0"/>
              <a:t>моря</a:t>
            </a:r>
            <a:endParaRPr lang="ru-RU" sz="3600" dirty="0"/>
          </a:p>
          <a:p>
            <a:r>
              <a:rPr lang="ru-RU" sz="3600" b="1" dirty="0"/>
              <a:t>В Галилее</a:t>
            </a:r>
            <a:endParaRPr lang="ru-RU" sz="3600" dirty="0"/>
          </a:p>
          <a:p>
            <a:r>
              <a:rPr lang="ru-RU" sz="3600" b="1" dirty="0"/>
              <a:t>У моря</a:t>
            </a:r>
            <a:endParaRPr lang="ru-RU" sz="3600" dirty="0"/>
          </a:p>
          <a:p>
            <a:r>
              <a:rPr lang="ru-RU" sz="3600" b="1" dirty="0"/>
              <a:t>В Галилее</a:t>
            </a:r>
            <a:endParaRPr lang="ru-RU" sz="3600" dirty="0"/>
          </a:p>
          <a:p>
            <a:r>
              <a:rPr lang="ru-RU" sz="3600" b="1" dirty="0"/>
              <a:t>У моря</a:t>
            </a:r>
            <a:endParaRPr lang="ru-RU" sz="3600" dirty="0"/>
          </a:p>
          <a:p>
            <a:endParaRPr lang="en-US" sz="3600" dirty="0"/>
          </a:p>
        </p:txBody>
      </p:sp>
      <p:sp>
        <p:nvSpPr>
          <p:cNvPr id="6" name="TextBox 5"/>
          <p:cNvSpPr txBox="1"/>
          <p:nvPr/>
        </p:nvSpPr>
        <p:spPr>
          <a:xfrm>
            <a:off x="7744326" y="3283985"/>
            <a:ext cx="3962400" cy="707886"/>
          </a:xfrm>
          <a:prstGeom prst="rect">
            <a:avLst/>
          </a:prstGeom>
          <a:noFill/>
        </p:spPr>
        <p:txBody>
          <a:bodyPr wrap="square" rtlCol="0">
            <a:spAutoFit/>
          </a:bodyPr>
          <a:lstStyle/>
          <a:p>
            <a:r>
              <a:rPr lang="ru-RU" sz="4000" dirty="0" err="1" smtClean="0"/>
              <a:t>Капернаум</a:t>
            </a:r>
            <a:endParaRPr lang="en-US" sz="4000" dirty="0"/>
          </a:p>
        </p:txBody>
      </p:sp>
      <p:sp>
        <p:nvSpPr>
          <p:cNvPr id="7" name="Left-Right Arrow 6"/>
          <p:cNvSpPr/>
          <p:nvPr/>
        </p:nvSpPr>
        <p:spPr>
          <a:xfrm>
            <a:off x="4170948" y="3094823"/>
            <a:ext cx="2098468" cy="108621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17229450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2031237338"/>
              </p:ext>
            </p:extLst>
          </p:nvPr>
        </p:nvGraphicFramePr>
        <p:xfrm>
          <a:off x="0" y="1203158"/>
          <a:ext cx="12192000" cy="3455609"/>
        </p:xfrm>
        <a:graphic>
          <a:graphicData uri="http://schemas.openxmlformats.org/drawingml/2006/table">
            <a:tbl>
              <a:tblPr firstRow="1" firstCol="1" bandRow="1">
                <a:tableStyleId>{5C22544A-7EE6-4342-B048-85BDC9FD1C3A}</a:tableStyleId>
              </a:tblPr>
              <a:tblGrid>
                <a:gridCol w="6096000"/>
                <a:gridCol w="6096000"/>
              </a:tblGrid>
              <a:tr h="1151869">
                <a:tc>
                  <a:txBody>
                    <a:bodyPr/>
                    <a:lstStyle/>
                    <a:p>
                      <a:pPr marL="457200" marR="0" lvl="1" algn="ctr">
                        <a:lnSpc>
                          <a:spcPct val="107000"/>
                        </a:lnSpc>
                        <a:spcBef>
                          <a:spcPts val="0"/>
                        </a:spcBef>
                        <a:spcAft>
                          <a:spcPts val="0"/>
                        </a:spcAft>
                      </a:pPr>
                      <a:r>
                        <a:rPr lang="en-US" sz="3200" dirty="0" err="1">
                          <a:effectLst/>
                        </a:rPr>
                        <a:t>Стадии</a:t>
                      </a:r>
                      <a:r>
                        <a:rPr lang="en-US" sz="3200" dirty="0">
                          <a:effectLst/>
                        </a:rPr>
                        <a:t> и </a:t>
                      </a:r>
                      <a:r>
                        <a:rPr lang="en-US" sz="3200" dirty="0" err="1">
                          <a:effectLst/>
                        </a:rPr>
                        <a:t>события</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18957" marR="18957" marT="18957" marB="18957" anchor="ctr"/>
                </a:tc>
                <a:tc>
                  <a:txBody>
                    <a:bodyPr/>
                    <a:lstStyle/>
                    <a:p>
                      <a:pPr marL="457200" marR="0" lvl="1" algn="ctr">
                        <a:lnSpc>
                          <a:spcPct val="107000"/>
                        </a:lnSpc>
                        <a:spcBef>
                          <a:spcPts val="0"/>
                        </a:spcBef>
                        <a:spcAft>
                          <a:spcPts val="0"/>
                        </a:spcAft>
                      </a:pPr>
                      <a:r>
                        <a:rPr lang="ru-RU" sz="3200">
                          <a:effectLst/>
                        </a:rPr>
                        <a:t>Предполагаемые места, где они происходили</a:t>
                      </a:r>
                      <a:endParaRPr lang="en-US" sz="3600">
                        <a:effectLst/>
                        <a:latin typeface="Calibri" panose="020F0502020204030204" pitchFamily="34" charset="0"/>
                        <a:ea typeface="Calibri" panose="020F0502020204030204" pitchFamily="34" charset="0"/>
                        <a:cs typeface="Times New Roman" panose="02020603050405020304" pitchFamily="18" charset="0"/>
                      </a:endParaRPr>
                    </a:p>
                  </a:txBody>
                  <a:tcPr marL="18957" marR="18957" marT="18957" marB="18957" anchor="ctr"/>
                </a:tc>
              </a:tr>
              <a:tr h="602545">
                <a:tc gridSpan="2">
                  <a:txBody>
                    <a:bodyPr/>
                    <a:lstStyle/>
                    <a:p>
                      <a:pPr marL="457200" marR="0" lvl="1">
                        <a:lnSpc>
                          <a:spcPct val="107000"/>
                        </a:lnSpc>
                        <a:spcBef>
                          <a:spcPts val="0"/>
                        </a:spcBef>
                        <a:spcAft>
                          <a:spcPts val="800"/>
                        </a:spcAft>
                      </a:pPr>
                      <a:r>
                        <a:rPr lang="en-US" sz="3200" dirty="0">
                          <a:effectLst/>
                        </a:rPr>
                        <a:t>I</a:t>
                      </a:r>
                      <a:r>
                        <a:rPr lang="ru-RU" sz="3200" dirty="0">
                          <a:effectLst/>
                        </a:rPr>
                        <a:t>. В ИЕРУСАЛИМЕ И НА ПУТИ В ГАЛИЛЕЮ</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18957" marR="18957" marT="18957" marB="18957" anchor="ctr"/>
                </a:tc>
                <a:tc hMerge="1">
                  <a:txBody>
                    <a:bodyPr/>
                    <a:lstStyle/>
                    <a:p>
                      <a:endParaRPr lang="en-US"/>
                    </a:p>
                  </a:txBody>
                  <a:tcPr/>
                </a:tc>
              </a:tr>
              <a:tr h="1701195">
                <a:tc>
                  <a:txBody>
                    <a:bodyPr/>
                    <a:lstStyle/>
                    <a:p>
                      <a:pPr marL="457200" marR="0" lvl="1">
                        <a:lnSpc>
                          <a:spcPct val="107000"/>
                        </a:lnSpc>
                        <a:spcBef>
                          <a:spcPts val="0"/>
                        </a:spcBef>
                        <a:spcAft>
                          <a:spcPts val="800"/>
                        </a:spcAft>
                      </a:pPr>
                      <a:r>
                        <a:rPr lang="ru-RU" sz="3200" dirty="0">
                          <a:effectLst/>
                        </a:rPr>
                        <a:t>1. Исцеление немощного</a:t>
                      </a:r>
                      <a:br>
                        <a:rPr lang="ru-RU" sz="3200" dirty="0">
                          <a:effectLst/>
                        </a:rPr>
                      </a:br>
                      <a:r>
                        <a:rPr lang="ru-RU" sz="3200" dirty="0">
                          <a:effectLst/>
                        </a:rPr>
                        <a:t>2. Сбор зерна</a:t>
                      </a:r>
                      <a:br>
                        <a:rPr lang="ru-RU" sz="3200" dirty="0">
                          <a:effectLst/>
                        </a:rPr>
                      </a:br>
                      <a:r>
                        <a:rPr lang="ru-RU" sz="3200" dirty="0">
                          <a:effectLst/>
                        </a:rPr>
                        <a:t>3. Исцеление сухорукого</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18957" marR="18957" marT="18957" marB="18957" anchor="ctr"/>
                </a:tc>
                <a:tc>
                  <a:txBody>
                    <a:bodyPr/>
                    <a:lstStyle/>
                    <a:p>
                      <a:pPr marL="457200" marR="0" lvl="1">
                        <a:lnSpc>
                          <a:spcPct val="107000"/>
                        </a:lnSpc>
                        <a:spcBef>
                          <a:spcPts val="0"/>
                        </a:spcBef>
                        <a:spcAft>
                          <a:spcPts val="800"/>
                        </a:spcAft>
                      </a:pPr>
                      <a:r>
                        <a:rPr lang="en-US" sz="3200" dirty="0" err="1">
                          <a:effectLst/>
                        </a:rPr>
                        <a:t>Иерусалим</a:t>
                      </a:r>
                      <a:r>
                        <a:rPr lang="en-US" sz="3200" dirty="0">
                          <a:effectLst/>
                        </a:rPr>
                        <a:t/>
                      </a:r>
                      <a:br>
                        <a:rPr lang="en-US" sz="3200" dirty="0">
                          <a:effectLst/>
                        </a:rPr>
                      </a:br>
                      <a:r>
                        <a:rPr lang="en-US" sz="3200" dirty="0" err="1">
                          <a:effectLst/>
                        </a:rPr>
                        <a:t>поле</a:t>
                      </a:r>
                      <a:r>
                        <a:rPr lang="en-US" sz="3200" dirty="0">
                          <a:effectLst/>
                        </a:rPr>
                        <a:t/>
                      </a:r>
                      <a:br>
                        <a:rPr lang="en-US" sz="3200" dirty="0">
                          <a:effectLst/>
                        </a:rPr>
                      </a:br>
                      <a:r>
                        <a:rPr lang="en-US" sz="3200" dirty="0" err="1">
                          <a:effectLst/>
                        </a:rPr>
                        <a:t>синагога</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18957" marR="18957" marT="18957" marB="18957" anchor="ctr"/>
                </a:tc>
              </a:tr>
            </a:tbl>
          </a:graphicData>
        </a:graphic>
      </p:graphicFrame>
    </p:spTree>
    <p:extLst>
      <p:ext uri="{BB962C8B-B14F-4D97-AF65-F5344CB8AC3E}">
        <p14:creationId xmlns:p14="http://schemas.microsoft.com/office/powerpoint/2010/main" val="27002717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476213878"/>
              </p:ext>
            </p:extLst>
          </p:nvPr>
        </p:nvGraphicFramePr>
        <p:xfrm>
          <a:off x="0" y="935288"/>
          <a:ext cx="12192000" cy="3402391"/>
        </p:xfrm>
        <a:graphic>
          <a:graphicData uri="http://schemas.openxmlformats.org/drawingml/2006/table">
            <a:tbl>
              <a:tblPr firstRow="1" firstCol="1" bandRow="1">
                <a:tableStyleId>{5C22544A-7EE6-4342-B048-85BDC9FD1C3A}</a:tableStyleId>
              </a:tblPr>
              <a:tblGrid>
                <a:gridCol w="6096000"/>
                <a:gridCol w="6096000"/>
              </a:tblGrid>
              <a:tr h="602545">
                <a:tc gridSpan="2">
                  <a:txBody>
                    <a:bodyPr/>
                    <a:lstStyle/>
                    <a:p>
                      <a:pPr marL="457200" marR="0" lvl="1">
                        <a:lnSpc>
                          <a:spcPct val="107000"/>
                        </a:lnSpc>
                        <a:spcBef>
                          <a:spcPts val="0"/>
                        </a:spcBef>
                        <a:spcAft>
                          <a:spcPts val="0"/>
                        </a:spcAft>
                      </a:pPr>
                      <a:r>
                        <a:rPr lang="en-US" sz="3200" dirty="0">
                          <a:effectLst/>
                        </a:rPr>
                        <a:t>II. ОКОЛО ГАЛИЛЕЙСКОГО МОРЯ</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18957" marR="18957" marT="18957" marB="18957" anchor="ctr"/>
                </a:tc>
                <a:tc hMerge="1">
                  <a:txBody>
                    <a:bodyPr/>
                    <a:lstStyle/>
                    <a:p>
                      <a:endParaRPr lang="en-US"/>
                    </a:p>
                  </a:txBody>
                  <a:tcPr/>
                </a:tc>
              </a:tr>
              <a:tr h="2799846">
                <a:tc>
                  <a:txBody>
                    <a:bodyPr/>
                    <a:lstStyle/>
                    <a:p>
                      <a:pPr marL="457200" marR="0" lvl="1">
                        <a:lnSpc>
                          <a:spcPct val="107000"/>
                        </a:lnSpc>
                        <a:spcBef>
                          <a:spcPts val="0"/>
                        </a:spcBef>
                        <a:spcAft>
                          <a:spcPts val="800"/>
                        </a:spcAft>
                      </a:pPr>
                      <a:r>
                        <a:rPr lang="ru-RU" sz="3200" dirty="0">
                          <a:effectLst/>
                        </a:rPr>
                        <a:t>1. Скопление народа</a:t>
                      </a:r>
                      <a:br>
                        <a:rPr lang="ru-RU" sz="3200" dirty="0">
                          <a:effectLst/>
                        </a:rPr>
                      </a:br>
                      <a:r>
                        <a:rPr lang="ru-RU" sz="3200" dirty="0">
                          <a:effectLst/>
                        </a:rPr>
                        <a:t>2. </a:t>
                      </a:r>
                      <a:r>
                        <a:rPr lang="ru-RU" sz="3200" dirty="0" smtClean="0">
                          <a:effectLst/>
                        </a:rPr>
                        <a:t>Избрание апостолов</a:t>
                      </a:r>
                      <a:r>
                        <a:rPr lang="ru-RU" sz="3200" dirty="0">
                          <a:effectLst/>
                        </a:rPr>
                        <a:t/>
                      </a:r>
                      <a:br>
                        <a:rPr lang="ru-RU" sz="3200" dirty="0">
                          <a:effectLst/>
                        </a:rPr>
                      </a:br>
                      <a:r>
                        <a:rPr lang="ru-RU" sz="3200" dirty="0">
                          <a:effectLst/>
                        </a:rPr>
                        <a:t>3. Нагорная проповедь</a:t>
                      </a:r>
                      <a:br>
                        <a:rPr lang="ru-RU" sz="3200" dirty="0">
                          <a:effectLst/>
                        </a:rPr>
                      </a:br>
                      <a:r>
                        <a:rPr lang="ru-RU" sz="3200" dirty="0">
                          <a:effectLst/>
                        </a:rPr>
                        <a:t>4. </a:t>
                      </a:r>
                      <a:r>
                        <a:rPr lang="en-US" sz="3200" dirty="0" err="1">
                          <a:effectLst/>
                        </a:rPr>
                        <a:t>Возвращение</a:t>
                      </a:r>
                      <a:r>
                        <a:rPr lang="en-US" sz="3200" dirty="0">
                          <a:effectLst/>
                        </a:rPr>
                        <a:t> в </a:t>
                      </a:r>
                      <a:r>
                        <a:rPr lang="en-US" sz="3200" dirty="0" err="1">
                          <a:effectLst/>
                        </a:rPr>
                        <a:t>Капернаум</a:t>
                      </a:r>
                      <a:r>
                        <a:rPr lang="en-US" sz="3200" dirty="0">
                          <a:effectLst/>
                        </a:rPr>
                        <a:t>: </a:t>
                      </a:r>
                      <a:r>
                        <a:rPr lang="en-US" sz="3200" dirty="0" err="1">
                          <a:effectLst/>
                        </a:rPr>
                        <a:t>исцеление</a:t>
                      </a:r>
                      <a:r>
                        <a:rPr lang="en-US" sz="3200" dirty="0">
                          <a:effectLst/>
                        </a:rPr>
                        <a:t> </a:t>
                      </a:r>
                      <a:r>
                        <a:rPr lang="en-US" sz="3200" dirty="0" err="1">
                          <a:effectLst/>
                        </a:rPr>
                        <a:t>слуги</a:t>
                      </a:r>
                      <a:r>
                        <a:rPr lang="en-US" sz="3200" dirty="0">
                          <a:effectLst/>
                        </a:rPr>
                        <a:t> </a:t>
                      </a:r>
                      <a:r>
                        <a:rPr lang="en-US" sz="3200" dirty="0" err="1">
                          <a:effectLst/>
                        </a:rPr>
                        <a:t>сотника</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18957" marR="18957" marT="18957" marB="18957" anchor="ctr"/>
                </a:tc>
                <a:tc>
                  <a:txBody>
                    <a:bodyPr/>
                    <a:lstStyle/>
                    <a:p>
                      <a:pPr marL="457200" marR="0" lvl="1">
                        <a:lnSpc>
                          <a:spcPct val="107000"/>
                        </a:lnSpc>
                        <a:spcBef>
                          <a:spcPts val="0"/>
                        </a:spcBef>
                        <a:spcAft>
                          <a:spcPts val="800"/>
                        </a:spcAft>
                      </a:pPr>
                      <a:r>
                        <a:rPr lang="ru-RU" sz="3200" dirty="0">
                          <a:effectLst/>
                        </a:rPr>
                        <a:t>близ моря</a:t>
                      </a:r>
                      <a:br>
                        <a:rPr lang="ru-RU" sz="3200" dirty="0">
                          <a:effectLst/>
                        </a:rPr>
                      </a:br>
                      <a:r>
                        <a:rPr lang="ru-RU" sz="3200" dirty="0">
                          <a:effectLst/>
                        </a:rPr>
                        <a:t>холмы</a:t>
                      </a:r>
                      <a:br>
                        <a:rPr lang="ru-RU" sz="3200" dirty="0">
                          <a:effectLst/>
                        </a:rPr>
                      </a:br>
                      <a:r>
                        <a:rPr lang="ru-RU" sz="3200" dirty="0">
                          <a:effectLst/>
                        </a:rPr>
                        <a:t>на равнине</a:t>
                      </a:r>
                      <a:br>
                        <a:rPr lang="ru-RU" sz="3200" dirty="0">
                          <a:effectLst/>
                        </a:rPr>
                      </a:br>
                      <a:r>
                        <a:rPr lang="ru-RU" sz="3200" dirty="0" err="1">
                          <a:effectLst/>
                        </a:rPr>
                        <a:t>Капернаум</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18957" marR="18957" marT="18957" marB="18957" anchor="ctr"/>
                </a:tc>
              </a:tr>
            </a:tbl>
          </a:graphicData>
        </a:graphic>
      </p:graphicFrame>
    </p:spTree>
    <p:extLst>
      <p:ext uri="{BB962C8B-B14F-4D97-AF65-F5344CB8AC3E}">
        <p14:creationId xmlns:p14="http://schemas.microsoft.com/office/powerpoint/2010/main" val="20341186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a:t>Нагорная проповедь Мф. гл. 5-7 </a:t>
            </a:r>
            <a:r>
              <a:rPr lang="ru-RU" dirty="0" err="1"/>
              <a:t>Лк</a:t>
            </a:r>
            <a:r>
              <a:rPr lang="ru-RU" dirty="0"/>
              <a:t>. 6:17-49</a:t>
            </a:r>
            <a:endParaRPr lang="en-US" dirty="0"/>
          </a:p>
        </p:txBody>
      </p:sp>
      <p:sp>
        <p:nvSpPr>
          <p:cNvPr id="3" name="Content Placeholder 2"/>
          <p:cNvSpPr>
            <a:spLocks noGrp="1"/>
          </p:cNvSpPr>
          <p:nvPr>
            <p:ph idx="1"/>
          </p:nvPr>
        </p:nvSpPr>
        <p:spPr/>
        <p:txBody>
          <a:bodyPr>
            <a:normAutofit/>
          </a:bodyPr>
          <a:lstStyle/>
          <a:p>
            <a:pPr marL="0" indent="0">
              <a:buNone/>
            </a:pPr>
            <a:r>
              <a:rPr lang="ru-RU" sz="3600" dirty="0"/>
              <a:t>Жители Царствия</a:t>
            </a:r>
          </a:p>
          <a:p>
            <a:pPr marL="457200" lvl="1" indent="0">
              <a:buNone/>
            </a:pPr>
            <a:r>
              <a:rPr lang="ru-RU" sz="3200" dirty="0"/>
              <a:t>А. Характер     </a:t>
            </a:r>
            <a:r>
              <a:rPr lang="ru-RU" sz="3200" dirty="0" smtClean="0"/>
              <a:t>(5:1-16</a:t>
            </a:r>
            <a:r>
              <a:rPr lang="ru-RU" sz="3200" dirty="0"/>
              <a:t>)</a:t>
            </a:r>
            <a:br>
              <a:rPr lang="ru-RU" sz="3200" dirty="0"/>
            </a:br>
            <a:r>
              <a:rPr lang="ru-RU" sz="3200" dirty="0"/>
              <a:t>Б. Требования </a:t>
            </a:r>
            <a:r>
              <a:rPr lang="ru-RU" sz="3200" dirty="0" smtClean="0"/>
              <a:t>(5:17-48</a:t>
            </a:r>
            <a:r>
              <a:rPr lang="ru-RU" sz="3200" dirty="0"/>
              <a:t>)</a:t>
            </a:r>
            <a:br>
              <a:rPr lang="ru-RU" sz="3200" dirty="0"/>
            </a:br>
            <a:r>
              <a:rPr lang="ru-RU" sz="3200" dirty="0"/>
              <a:t>В. Мотивы         </a:t>
            </a:r>
            <a:r>
              <a:rPr lang="ru-RU" sz="3200" dirty="0" smtClean="0"/>
              <a:t>(6:1-18</a:t>
            </a:r>
            <a:r>
              <a:rPr lang="ru-RU" sz="3200" dirty="0"/>
              <a:t>)</a:t>
            </a:r>
            <a:br>
              <a:rPr lang="ru-RU" sz="3200" dirty="0"/>
            </a:br>
            <a:r>
              <a:rPr lang="ru-RU" sz="3200" dirty="0"/>
              <a:t>Г. </a:t>
            </a:r>
            <a:r>
              <a:rPr lang="ru-RU" sz="3200"/>
              <a:t>Поведение </a:t>
            </a:r>
            <a:r>
              <a:rPr lang="ru-RU" sz="3200" smtClean="0"/>
              <a:t>(</a:t>
            </a:r>
            <a:r>
              <a:rPr lang="ru-RU" sz="3200" dirty="0" smtClean="0"/>
              <a:t>6:19-7:12</a:t>
            </a:r>
            <a:r>
              <a:rPr lang="ru-RU" sz="3200" dirty="0"/>
              <a:t>)</a:t>
            </a:r>
            <a:br>
              <a:rPr lang="ru-RU" sz="3200" dirty="0"/>
            </a:br>
            <a:r>
              <a:rPr lang="ru-RU" sz="3200" dirty="0"/>
              <a:t>Д. Испытание </a:t>
            </a:r>
            <a:r>
              <a:rPr lang="ru-RU" sz="3200" dirty="0" smtClean="0"/>
              <a:t>(7:13-27</a:t>
            </a:r>
            <a:r>
              <a:rPr lang="ru-RU" sz="3200" dirty="0"/>
              <a:t>)</a:t>
            </a:r>
          </a:p>
          <a:p>
            <a:endParaRPr lang="en-US" sz="3600" dirty="0"/>
          </a:p>
        </p:txBody>
      </p:sp>
    </p:spTree>
    <p:extLst>
      <p:ext uri="{BB962C8B-B14F-4D97-AF65-F5344CB8AC3E}">
        <p14:creationId xmlns:p14="http://schemas.microsoft.com/office/powerpoint/2010/main" val="15356144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679039174"/>
              </p:ext>
            </p:extLst>
          </p:nvPr>
        </p:nvGraphicFramePr>
        <p:xfrm>
          <a:off x="0" y="673768"/>
          <a:ext cx="12192000" cy="5372617"/>
        </p:xfrm>
        <a:graphic>
          <a:graphicData uri="http://schemas.openxmlformats.org/drawingml/2006/table">
            <a:tbl>
              <a:tblPr firstRow="1" firstCol="1" bandRow="1">
                <a:tableStyleId>{5C22544A-7EE6-4342-B048-85BDC9FD1C3A}</a:tableStyleId>
              </a:tblPr>
              <a:tblGrid>
                <a:gridCol w="6096000"/>
                <a:gridCol w="6096000"/>
              </a:tblGrid>
              <a:tr h="553640">
                <a:tc gridSpan="2">
                  <a:txBody>
                    <a:bodyPr/>
                    <a:lstStyle/>
                    <a:p>
                      <a:pPr marL="457200" marR="0" lvl="1">
                        <a:lnSpc>
                          <a:spcPct val="107000"/>
                        </a:lnSpc>
                        <a:spcBef>
                          <a:spcPts val="0"/>
                        </a:spcBef>
                        <a:spcAft>
                          <a:spcPts val="0"/>
                        </a:spcAft>
                      </a:pPr>
                      <a:r>
                        <a:rPr lang="en-US" sz="4000" dirty="0">
                          <a:effectLst/>
                        </a:rPr>
                        <a:t>III. В ГАЛИЛЕЕ</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18957" marR="18957" marT="18957" marB="18957" anchor="ctr"/>
                </a:tc>
                <a:tc hMerge="1">
                  <a:txBody>
                    <a:bodyPr/>
                    <a:lstStyle/>
                    <a:p>
                      <a:endParaRPr lang="en-US"/>
                    </a:p>
                  </a:txBody>
                  <a:tcPr/>
                </a:tc>
              </a:tr>
              <a:tr h="3922107">
                <a:tc>
                  <a:txBody>
                    <a:bodyPr/>
                    <a:lstStyle/>
                    <a:p>
                      <a:pPr marL="457200" marR="0" lvl="1">
                        <a:lnSpc>
                          <a:spcPct val="107000"/>
                        </a:lnSpc>
                        <a:spcBef>
                          <a:spcPts val="0"/>
                        </a:spcBef>
                        <a:spcAft>
                          <a:spcPts val="800"/>
                        </a:spcAft>
                      </a:pPr>
                      <a:r>
                        <a:rPr lang="ru-RU" sz="3200" dirty="0">
                          <a:effectLst/>
                        </a:rPr>
                        <a:t>1. Исцеление сына вдовы</a:t>
                      </a:r>
                      <a:br>
                        <a:rPr lang="ru-RU" sz="3200" dirty="0">
                          <a:effectLst/>
                        </a:rPr>
                      </a:br>
                      <a:r>
                        <a:rPr lang="ru-RU" sz="3200" dirty="0">
                          <a:effectLst/>
                        </a:rPr>
                        <a:t>2. Иоанн спрашивает Иисуса</a:t>
                      </a:r>
                      <a:br>
                        <a:rPr lang="ru-RU" sz="3200" dirty="0">
                          <a:effectLst/>
                        </a:rPr>
                      </a:br>
                      <a:r>
                        <a:rPr lang="ru-RU" sz="3200" dirty="0">
                          <a:effectLst/>
                        </a:rPr>
                        <a:t>3. Помазание женщиной</a:t>
                      </a:r>
                      <a:br>
                        <a:rPr lang="ru-RU" sz="3200" dirty="0">
                          <a:effectLst/>
                        </a:rPr>
                      </a:br>
                      <a:r>
                        <a:rPr lang="ru-RU" sz="3200" dirty="0">
                          <a:effectLst/>
                        </a:rPr>
                        <a:t>4. Проповедование: Возвращение в </a:t>
                      </a:r>
                      <a:r>
                        <a:rPr lang="ru-RU" sz="3200" dirty="0" err="1">
                          <a:effectLst/>
                        </a:rPr>
                        <a:t>Капернаум</a:t>
                      </a:r>
                      <a:r>
                        <a:rPr lang="ru-RU" sz="3200" dirty="0">
                          <a:effectLst/>
                        </a:rPr>
                        <a:t/>
                      </a:r>
                      <a:br>
                        <a:rPr lang="ru-RU" sz="3200" dirty="0">
                          <a:effectLst/>
                        </a:rPr>
                      </a:br>
                      <a:r>
                        <a:rPr lang="ru-RU" sz="3200" dirty="0">
                          <a:effectLst/>
                        </a:rPr>
                        <a:t>5. Противление в </a:t>
                      </a:r>
                      <a:r>
                        <a:rPr lang="ru-RU" sz="3200" dirty="0" err="1">
                          <a:effectLst/>
                        </a:rPr>
                        <a:t>Капернауме</a:t>
                      </a:r>
                      <a:r>
                        <a:rPr lang="ru-RU" sz="3200" dirty="0">
                          <a:effectLst/>
                        </a:rPr>
                        <a:t>:</a:t>
                      </a:r>
                      <a:br>
                        <a:rPr lang="ru-RU" sz="3200" dirty="0">
                          <a:effectLst/>
                        </a:rPr>
                      </a:br>
                      <a:r>
                        <a:rPr lang="ru-RU" sz="3200" dirty="0">
                          <a:effectLst/>
                        </a:rPr>
                        <a:t>-родственники в тревоге</a:t>
                      </a:r>
                      <a:br>
                        <a:rPr lang="ru-RU" sz="3200" dirty="0">
                          <a:effectLst/>
                        </a:rPr>
                      </a:br>
                      <a:r>
                        <a:rPr lang="ru-RU" sz="3200" dirty="0">
                          <a:effectLst/>
                        </a:rPr>
                        <a:t>- книжники и фарисеи</a:t>
                      </a:r>
                      <a:br>
                        <a:rPr lang="ru-RU" sz="3200" dirty="0">
                          <a:effectLst/>
                        </a:rPr>
                      </a:br>
                      <a:r>
                        <a:rPr lang="ru-RU" sz="3200" dirty="0">
                          <a:effectLst/>
                        </a:rPr>
                        <a:t>6. Притчи</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18957" marR="18957" marT="18957" marB="18957" anchor="ctr"/>
                </a:tc>
                <a:tc>
                  <a:txBody>
                    <a:bodyPr/>
                    <a:lstStyle/>
                    <a:p>
                      <a:pPr marL="457200" marR="0" lvl="1">
                        <a:lnSpc>
                          <a:spcPct val="107000"/>
                        </a:lnSpc>
                        <a:spcBef>
                          <a:spcPts val="0"/>
                        </a:spcBef>
                        <a:spcAft>
                          <a:spcPts val="800"/>
                        </a:spcAft>
                      </a:pPr>
                      <a:r>
                        <a:rPr lang="ru-RU" sz="3200" dirty="0" err="1">
                          <a:effectLst/>
                        </a:rPr>
                        <a:t>Наин</a:t>
                      </a:r>
                      <a:endParaRPr lang="en-US" sz="3600" dirty="0">
                        <a:effectLst/>
                      </a:endParaRPr>
                    </a:p>
                    <a:p>
                      <a:pPr marL="457200" marR="0" lvl="1">
                        <a:lnSpc>
                          <a:spcPct val="107000"/>
                        </a:lnSpc>
                        <a:spcBef>
                          <a:spcPts val="0"/>
                        </a:spcBef>
                        <a:spcAft>
                          <a:spcPts val="800"/>
                        </a:spcAft>
                      </a:pPr>
                      <a:r>
                        <a:rPr lang="ru-RU" sz="3200" dirty="0">
                          <a:effectLst/>
                        </a:rPr>
                        <a:t>города и селения</a:t>
                      </a:r>
                      <a:endParaRPr lang="en-US" sz="3600" dirty="0">
                        <a:effectLst/>
                      </a:endParaRPr>
                    </a:p>
                    <a:p>
                      <a:pPr marL="457200" marR="0" lvl="1">
                        <a:lnSpc>
                          <a:spcPct val="107000"/>
                        </a:lnSpc>
                        <a:spcBef>
                          <a:spcPts val="0"/>
                        </a:spcBef>
                        <a:spcAft>
                          <a:spcPts val="800"/>
                        </a:spcAft>
                      </a:pPr>
                      <a:r>
                        <a:rPr lang="ru-RU" sz="3200" dirty="0" err="1">
                          <a:effectLst/>
                        </a:rPr>
                        <a:t>Капернаум</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18957" marR="18957" marT="18957" marB="18957" anchor="ctr"/>
                </a:tc>
              </a:tr>
            </a:tbl>
          </a:graphicData>
        </a:graphic>
      </p:graphicFrame>
    </p:spTree>
    <p:extLst>
      <p:ext uri="{BB962C8B-B14F-4D97-AF65-F5344CB8AC3E}">
        <p14:creationId xmlns:p14="http://schemas.microsoft.com/office/powerpoint/2010/main" val="27549710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151885328"/>
              </p:ext>
            </p:extLst>
          </p:nvPr>
        </p:nvGraphicFramePr>
        <p:xfrm>
          <a:off x="-1" y="-2"/>
          <a:ext cx="12192000" cy="6863269"/>
        </p:xfrm>
        <a:graphic>
          <a:graphicData uri="http://schemas.openxmlformats.org/drawingml/2006/table">
            <a:tbl>
              <a:tblPr firstRow="1" firstCol="1" bandRow="1">
                <a:tableStyleId>{BC89EF96-8CEA-46FF-86C4-4CE0E7609802}</a:tableStyleId>
              </a:tblPr>
              <a:tblGrid>
                <a:gridCol w="8975559"/>
                <a:gridCol w="3216441"/>
              </a:tblGrid>
              <a:tr h="578115">
                <a:tc>
                  <a:txBody>
                    <a:bodyPr/>
                    <a:lstStyle/>
                    <a:p>
                      <a:pPr marL="457200" marR="0" lvl="1">
                        <a:lnSpc>
                          <a:spcPct val="107000"/>
                        </a:lnSpc>
                        <a:spcBef>
                          <a:spcPts val="0"/>
                        </a:spcBef>
                        <a:spcAft>
                          <a:spcPts val="0"/>
                        </a:spcAft>
                      </a:pPr>
                      <a:r>
                        <a:rPr lang="en-US" sz="3200" dirty="0">
                          <a:effectLst/>
                        </a:rPr>
                        <a:t>1. </a:t>
                      </a:r>
                      <a:r>
                        <a:rPr lang="en-US" sz="3200" dirty="0" err="1">
                          <a:effectLst/>
                        </a:rPr>
                        <a:t>Притча</a:t>
                      </a:r>
                      <a:r>
                        <a:rPr lang="en-US" sz="3200" dirty="0">
                          <a:effectLst/>
                        </a:rPr>
                        <a:t> о </a:t>
                      </a:r>
                      <a:r>
                        <a:rPr lang="en-US" sz="3200" dirty="0" err="1">
                          <a:effectLst/>
                        </a:rPr>
                        <a:t>сеятеле</a:t>
                      </a:r>
                      <a:r>
                        <a:rPr lang="en-US" sz="3200" dirty="0">
                          <a:effectLst/>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nchor="ctr"/>
                </a:tc>
                <a:tc>
                  <a:txBody>
                    <a:bodyPr/>
                    <a:lstStyle/>
                    <a:p>
                      <a:pPr marL="457200" marR="0" lvl="1">
                        <a:lnSpc>
                          <a:spcPct val="107000"/>
                        </a:lnSpc>
                        <a:spcBef>
                          <a:spcPts val="0"/>
                        </a:spcBef>
                        <a:spcAft>
                          <a:spcPts val="0"/>
                        </a:spcAft>
                      </a:pPr>
                      <a:r>
                        <a:rPr lang="en-US" sz="3200" b="0" u="none" dirty="0" err="1">
                          <a:effectLst/>
                        </a:rPr>
                        <a:t>Мф</a:t>
                      </a:r>
                      <a:r>
                        <a:rPr lang="en-US" sz="3200" b="0" u="none" dirty="0">
                          <a:effectLst/>
                        </a:rPr>
                        <a:t>. 13:1-23</a:t>
                      </a:r>
                      <a:endParaRPr lang="en-US" sz="3200" b="0" u="none" dirty="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nchor="ctr"/>
                </a:tc>
              </a:tr>
              <a:tr h="1115792">
                <a:tc>
                  <a:txBody>
                    <a:bodyPr/>
                    <a:lstStyle/>
                    <a:p>
                      <a:pPr marL="457200" marR="0" lvl="1">
                        <a:lnSpc>
                          <a:spcPct val="107000"/>
                        </a:lnSpc>
                        <a:spcBef>
                          <a:spcPts val="0"/>
                        </a:spcBef>
                        <a:spcAft>
                          <a:spcPts val="0"/>
                        </a:spcAft>
                      </a:pPr>
                      <a:r>
                        <a:rPr lang="ru-RU" sz="3200">
                          <a:effectLst/>
                        </a:rPr>
                        <a:t>2. Притча о пшенице и плевелах</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nchor="ctr"/>
                </a:tc>
                <a:tc>
                  <a:txBody>
                    <a:bodyPr/>
                    <a:lstStyle/>
                    <a:p>
                      <a:pPr marL="457200" marR="0" lvl="1">
                        <a:lnSpc>
                          <a:spcPct val="107000"/>
                        </a:lnSpc>
                        <a:spcBef>
                          <a:spcPts val="0"/>
                        </a:spcBef>
                        <a:spcAft>
                          <a:spcPts val="0"/>
                        </a:spcAft>
                      </a:pPr>
                      <a:r>
                        <a:rPr lang="en-US" sz="3200" u="none" dirty="0" err="1">
                          <a:effectLst/>
                        </a:rPr>
                        <a:t>Мф</a:t>
                      </a:r>
                      <a:r>
                        <a:rPr lang="en-US" sz="3200" u="none" dirty="0">
                          <a:effectLst/>
                        </a:rPr>
                        <a:t>. 13:24-30</a:t>
                      </a:r>
                      <a:endParaRPr lang="en-US" sz="3200" u="none" dirty="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nchor="ctr"/>
                </a:tc>
              </a:tr>
              <a:tr h="578115">
                <a:tc>
                  <a:txBody>
                    <a:bodyPr/>
                    <a:lstStyle/>
                    <a:p>
                      <a:pPr marL="457200" marR="0" lvl="1">
                        <a:lnSpc>
                          <a:spcPct val="107000"/>
                        </a:lnSpc>
                        <a:spcBef>
                          <a:spcPts val="0"/>
                        </a:spcBef>
                        <a:spcAft>
                          <a:spcPts val="0"/>
                        </a:spcAft>
                      </a:pPr>
                      <a:r>
                        <a:rPr lang="en-US" sz="3200">
                          <a:effectLst/>
                        </a:rPr>
                        <a:t>3. Притча о горчичном зерне</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nchor="ctr"/>
                </a:tc>
                <a:tc>
                  <a:txBody>
                    <a:bodyPr/>
                    <a:lstStyle/>
                    <a:p>
                      <a:pPr marL="457200" marR="0" lvl="1">
                        <a:lnSpc>
                          <a:spcPct val="107000"/>
                        </a:lnSpc>
                        <a:spcBef>
                          <a:spcPts val="0"/>
                        </a:spcBef>
                        <a:spcAft>
                          <a:spcPts val="0"/>
                        </a:spcAft>
                      </a:pPr>
                      <a:r>
                        <a:rPr lang="en-US" sz="3200" u="none">
                          <a:effectLst/>
                        </a:rPr>
                        <a:t>Мф. 13:31-32</a:t>
                      </a:r>
                      <a:endParaRPr lang="en-US" sz="3200" u="none">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nchor="ctr"/>
                </a:tc>
              </a:tr>
              <a:tr h="578115">
                <a:tc>
                  <a:txBody>
                    <a:bodyPr/>
                    <a:lstStyle/>
                    <a:p>
                      <a:pPr marL="457200" marR="0" lvl="1">
                        <a:lnSpc>
                          <a:spcPct val="107000"/>
                        </a:lnSpc>
                        <a:spcBef>
                          <a:spcPts val="0"/>
                        </a:spcBef>
                        <a:spcAft>
                          <a:spcPts val="0"/>
                        </a:spcAft>
                      </a:pPr>
                      <a:r>
                        <a:rPr lang="en-US" sz="3200">
                          <a:effectLst/>
                        </a:rPr>
                        <a:t>4. Притча о закваске</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nchor="ctr"/>
                </a:tc>
                <a:tc>
                  <a:txBody>
                    <a:bodyPr/>
                    <a:lstStyle/>
                    <a:p>
                      <a:pPr marL="457200" marR="0" lvl="1">
                        <a:lnSpc>
                          <a:spcPct val="107000"/>
                        </a:lnSpc>
                        <a:spcBef>
                          <a:spcPts val="0"/>
                        </a:spcBef>
                        <a:spcAft>
                          <a:spcPts val="0"/>
                        </a:spcAft>
                      </a:pPr>
                      <a:r>
                        <a:rPr lang="en-US" sz="3200" u="none">
                          <a:effectLst/>
                        </a:rPr>
                        <a:t>Мф. 13:33</a:t>
                      </a:r>
                      <a:endParaRPr lang="en-US" sz="3200" u="none">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nchor="ctr"/>
                </a:tc>
              </a:tr>
              <a:tr h="578115">
                <a:tc>
                  <a:txBody>
                    <a:bodyPr/>
                    <a:lstStyle/>
                    <a:p>
                      <a:pPr marL="457200" marR="0" lvl="1">
                        <a:lnSpc>
                          <a:spcPct val="107000"/>
                        </a:lnSpc>
                        <a:spcBef>
                          <a:spcPts val="0"/>
                        </a:spcBef>
                        <a:spcAft>
                          <a:spcPts val="0"/>
                        </a:spcAft>
                      </a:pPr>
                      <a:r>
                        <a:rPr lang="en-US" sz="3200">
                          <a:effectLst/>
                        </a:rPr>
                        <a:t>5. Притча о семени </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nchor="ctr"/>
                </a:tc>
                <a:tc>
                  <a:txBody>
                    <a:bodyPr/>
                    <a:lstStyle/>
                    <a:p>
                      <a:pPr marL="457200" marR="0" lvl="1">
                        <a:lnSpc>
                          <a:spcPct val="107000"/>
                        </a:lnSpc>
                        <a:spcBef>
                          <a:spcPts val="0"/>
                        </a:spcBef>
                        <a:spcAft>
                          <a:spcPts val="0"/>
                        </a:spcAft>
                      </a:pPr>
                      <a:r>
                        <a:rPr lang="en-US" sz="3200" u="none">
                          <a:effectLst/>
                        </a:rPr>
                        <a:t>Мк. 4:26-32</a:t>
                      </a:r>
                      <a:endParaRPr lang="en-US" sz="3200" u="none">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nchor="ctr"/>
                </a:tc>
              </a:tr>
              <a:tr h="578115">
                <a:tc>
                  <a:txBody>
                    <a:bodyPr/>
                    <a:lstStyle/>
                    <a:p>
                      <a:pPr marL="457200" marR="0" lvl="1">
                        <a:lnSpc>
                          <a:spcPct val="107000"/>
                        </a:lnSpc>
                        <a:spcBef>
                          <a:spcPts val="0"/>
                        </a:spcBef>
                        <a:spcAft>
                          <a:spcPts val="0"/>
                        </a:spcAft>
                      </a:pPr>
                      <a:r>
                        <a:rPr lang="en-US" sz="3200">
                          <a:effectLst/>
                        </a:rPr>
                        <a:t>6. Притча о скрытом сокровище</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nchor="ctr"/>
                </a:tc>
                <a:tc>
                  <a:txBody>
                    <a:bodyPr/>
                    <a:lstStyle/>
                    <a:p>
                      <a:pPr marL="457200" marR="0" lvl="1">
                        <a:lnSpc>
                          <a:spcPct val="107000"/>
                        </a:lnSpc>
                        <a:spcBef>
                          <a:spcPts val="0"/>
                        </a:spcBef>
                        <a:spcAft>
                          <a:spcPts val="0"/>
                        </a:spcAft>
                      </a:pPr>
                      <a:r>
                        <a:rPr lang="en-US" sz="3200" u="none">
                          <a:effectLst/>
                        </a:rPr>
                        <a:t>Мф. 13:44</a:t>
                      </a:r>
                      <a:endParaRPr lang="en-US" sz="3200" u="none">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nchor="ctr"/>
                </a:tc>
              </a:tr>
              <a:tr h="1115792">
                <a:tc>
                  <a:txBody>
                    <a:bodyPr/>
                    <a:lstStyle/>
                    <a:p>
                      <a:pPr marL="457200" marR="0" lvl="1">
                        <a:lnSpc>
                          <a:spcPct val="107000"/>
                        </a:lnSpc>
                        <a:spcBef>
                          <a:spcPts val="0"/>
                        </a:spcBef>
                        <a:spcAft>
                          <a:spcPts val="0"/>
                        </a:spcAft>
                      </a:pPr>
                      <a:r>
                        <a:rPr lang="en-US" sz="3200">
                          <a:effectLst/>
                        </a:rPr>
                        <a:t>7. Притча о драгоценной жемчужине</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nchor="ctr"/>
                </a:tc>
                <a:tc>
                  <a:txBody>
                    <a:bodyPr/>
                    <a:lstStyle/>
                    <a:p>
                      <a:pPr marL="457200" marR="0" lvl="1">
                        <a:lnSpc>
                          <a:spcPct val="107000"/>
                        </a:lnSpc>
                        <a:spcBef>
                          <a:spcPts val="0"/>
                        </a:spcBef>
                        <a:spcAft>
                          <a:spcPts val="0"/>
                        </a:spcAft>
                      </a:pPr>
                      <a:r>
                        <a:rPr lang="en-US" sz="3200" u="none">
                          <a:effectLst/>
                        </a:rPr>
                        <a:t>Мф. 13:45-46</a:t>
                      </a:r>
                      <a:endParaRPr lang="en-US" sz="3200" u="none">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nchor="ctr"/>
                </a:tc>
              </a:tr>
              <a:tr h="578115">
                <a:tc>
                  <a:txBody>
                    <a:bodyPr/>
                    <a:lstStyle/>
                    <a:p>
                      <a:pPr marL="457200" marR="0" lvl="1">
                        <a:lnSpc>
                          <a:spcPct val="107000"/>
                        </a:lnSpc>
                        <a:spcBef>
                          <a:spcPts val="0"/>
                        </a:spcBef>
                        <a:spcAft>
                          <a:spcPts val="0"/>
                        </a:spcAft>
                      </a:pPr>
                      <a:r>
                        <a:rPr lang="en-US" sz="3200" dirty="0">
                          <a:effectLst/>
                        </a:rPr>
                        <a:t>8. </a:t>
                      </a:r>
                      <a:r>
                        <a:rPr lang="en-US" sz="3200" dirty="0" err="1">
                          <a:effectLst/>
                        </a:rPr>
                        <a:t>Притча</a:t>
                      </a:r>
                      <a:r>
                        <a:rPr lang="en-US" sz="3200" dirty="0">
                          <a:effectLst/>
                        </a:rPr>
                        <a:t> о </a:t>
                      </a:r>
                      <a:r>
                        <a:rPr lang="en-US" sz="3200" dirty="0" err="1">
                          <a:effectLst/>
                        </a:rPr>
                        <a:t>неводе</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nchor="ctr"/>
                </a:tc>
                <a:tc>
                  <a:txBody>
                    <a:bodyPr/>
                    <a:lstStyle/>
                    <a:p>
                      <a:pPr marL="457200" marR="0" lvl="1">
                        <a:lnSpc>
                          <a:spcPct val="107000"/>
                        </a:lnSpc>
                        <a:spcBef>
                          <a:spcPts val="0"/>
                        </a:spcBef>
                        <a:spcAft>
                          <a:spcPts val="0"/>
                        </a:spcAft>
                      </a:pPr>
                      <a:r>
                        <a:rPr lang="en-US" sz="3200" u="none">
                          <a:effectLst/>
                        </a:rPr>
                        <a:t>Мф. 13:47-52</a:t>
                      </a:r>
                      <a:endParaRPr lang="en-US" sz="3200" u="none">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nchor="ctr"/>
                </a:tc>
              </a:tr>
              <a:tr h="1157727">
                <a:tc>
                  <a:txBody>
                    <a:bodyPr/>
                    <a:lstStyle/>
                    <a:p>
                      <a:pPr marL="457200" marR="0" lvl="1">
                        <a:lnSpc>
                          <a:spcPct val="107000"/>
                        </a:lnSpc>
                        <a:spcBef>
                          <a:spcPts val="0"/>
                        </a:spcBef>
                        <a:spcAft>
                          <a:spcPts val="0"/>
                        </a:spcAft>
                      </a:pPr>
                      <a:r>
                        <a:rPr lang="en-US" sz="3200">
                          <a:effectLst/>
                        </a:rPr>
                        <a:t>9. Притча о неверном управителе</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nchor="ctr"/>
                </a:tc>
                <a:tc>
                  <a:txBody>
                    <a:bodyPr/>
                    <a:lstStyle/>
                    <a:p>
                      <a:pPr marL="457200" marR="0" lvl="1">
                        <a:lnSpc>
                          <a:spcPct val="107000"/>
                        </a:lnSpc>
                        <a:spcBef>
                          <a:spcPts val="0"/>
                        </a:spcBef>
                        <a:spcAft>
                          <a:spcPts val="0"/>
                        </a:spcAft>
                      </a:pPr>
                      <a:r>
                        <a:rPr lang="en-US" sz="3200" u="none" dirty="0" err="1">
                          <a:effectLst/>
                        </a:rPr>
                        <a:t>Лк</a:t>
                      </a:r>
                      <a:r>
                        <a:rPr lang="en-US" sz="3200" u="none" dirty="0">
                          <a:effectLst/>
                        </a:rPr>
                        <a:t>. 16:1-9</a:t>
                      </a:r>
                      <a:endParaRPr lang="en-US" sz="3200" u="none" dirty="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nchor="ctr"/>
                </a:tc>
              </a:tr>
            </a:tbl>
          </a:graphicData>
        </a:graphic>
      </p:graphicFrame>
    </p:spTree>
    <p:extLst>
      <p:ext uri="{BB962C8B-B14F-4D97-AF65-F5344CB8AC3E}">
        <p14:creationId xmlns:p14="http://schemas.microsoft.com/office/powerpoint/2010/main" val="25499473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TotalTime>
  <Words>4717</Words>
  <Application>Microsoft Office PowerPoint</Application>
  <PresentationFormat>Widescreen</PresentationFormat>
  <Paragraphs>223</Paragraphs>
  <Slides>12</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СРЕДНИЙ ГАЛИЛЕЙСКИЙ ПЕРИОД</vt:lpstr>
      <vt:lpstr>PowerPoint Presentation</vt:lpstr>
      <vt:lpstr>PowerPoint Presentation</vt:lpstr>
      <vt:lpstr>PowerPoint Presentation</vt:lpstr>
      <vt:lpstr>PowerPoint Presentation</vt:lpstr>
      <vt:lpstr>PowerPoint Presentation</vt:lpstr>
      <vt:lpstr>Нагорная проповедь Мф. гл. 5-7 Лк. 6:17-49</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СРЕДНИЙ ГАЛИЛЕЙСКИЙ ПЕРИОД</dc:title>
  <dc:creator>Aleksey Muravyev</dc:creator>
  <cp:lastModifiedBy>Aleksey Muravyev</cp:lastModifiedBy>
  <cp:revision>7</cp:revision>
  <dcterms:created xsi:type="dcterms:W3CDTF">2015-01-15T18:22:17Z</dcterms:created>
  <dcterms:modified xsi:type="dcterms:W3CDTF">2015-01-15T19:17:14Z</dcterms:modified>
</cp:coreProperties>
</file>